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handoutMasterIdLst>
    <p:handoutMasterId r:id="rId51"/>
  </p:handoutMasterIdLst>
  <p:sldIdLst>
    <p:sldId id="296" r:id="rId2"/>
    <p:sldId id="335" r:id="rId3"/>
    <p:sldId id="336" r:id="rId4"/>
    <p:sldId id="334" r:id="rId5"/>
    <p:sldId id="337" r:id="rId6"/>
    <p:sldId id="292" r:id="rId7"/>
    <p:sldId id="306" r:id="rId8"/>
    <p:sldId id="307" r:id="rId9"/>
    <p:sldId id="332" r:id="rId10"/>
    <p:sldId id="333" r:id="rId11"/>
    <p:sldId id="338" r:id="rId12"/>
    <p:sldId id="279" r:id="rId13"/>
    <p:sldId id="257" r:id="rId14"/>
    <p:sldId id="260" r:id="rId15"/>
    <p:sldId id="263" r:id="rId16"/>
    <p:sldId id="264" r:id="rId17"/>
    <p:sldId id="265" r:id="rId18"/>
    <p:sldId id="283" r:id="rId19"/>
    <p:sldId id="284" r:id="rId20"/>
    <p:sldId id="293" r:id="rId21"/>
    <p:sldId id="294" r:id="rId22"/>
    <p:sldId id="309" r:id="rId23"/>
    <p:sldId id="313" r:id="rId24"/>
    <p:sldId id="326" r:id="rId25"/>
    <p:sldId id="327" r:id="rId26"/>
    <p:sldId id="328" r:id="rId27"/>
    <p:sldId id="329" r:id="rId28"/>
    <p:sldId id="317" r:id="rId29"/>
    <p:sldId id="339" r:id="rId30"/>
    <p:sldId id="330" r:id="rId31"/>
    <p:sldId id="318" r:id="rId32"/>
    <p:sldId id="319" r:id="rId33"/>
    <p:sldId id="320" r:id="rId34"/>
    <p:sldId id="321" r:id="rId35"/>
    <p:sldId id="322" r:id="rId36"/>
    <p:sldId id="277" r:id="rId37"/>
    <p:sldId id="276" r:id="rId38"/>
    <p:sldId id="281" r:id="rId39"/>
    <p:sldId id="297" r:id="rId40"/>
    <p:sldId id="304" r:id="rId41"/>
    <p:sldId id="310" r:id="rId42"/>
    <p:sldId id="311" r:id="rId43"/>
    <p:sldId id="312" r:id="rId44"/>
    <p:sldId id="258" r:id="rId45"/>
    <p:sldId id="259" r:id="rId46"/>
    <p:sldId id="323" r:id="rId47"/>
    <p:sldId id="325" r:id="rId48"/>
    <p:sldId id="298" r:id="rId49"/>
  </p:sldIdLst>
  <p:sldSz cx="9144000" cy="6858000" type="screen4x3"/>
  <p:notesSz cx="6797675" cy="9926638"/>
  <p:defaultTextStyle>
    <a:defPPr>
      <a:defRPr lang="pt-P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5902748-35E6-4625-B5C7-0CB964477616}" type="datetimeFigureOut">
              <a:rPr lang="pt-PT" smtClean="0"/>
              <a:t>12-03-2019</a:t>
            </a:fld>
            <a:endParaRPr lang="pt-PT"/>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PT"/>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D8589CA4-B43B-4681-A6F5-84A9B3068928}" type="slidenum">
              <a:rPr lang="pt-PT" smtClean="0"/>
              <a:t>‹#›</a:t>
            </a:fld>
            <a:endParaRPr lang="pt-PT"/>
          </a:p>
        </p:txBody>
      </p:sp>
    </p:spTree>
    <p:extLst>
      <p:ext uri="{BB962C8B-B14F-4D97-AF65-F5344CB8AC3E}">
        <p14:creationId xmlns:p14="http://schemas.microsoft.com/office/powerpoint/2010/main" val="1922752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368CD1A-54EC-4354-9911-C4E38838E89D}" type="datetimeFigureOut">
              <a:rPr lang="pt-PT" smtClean="0"/>
              <a:t>12-03-2019</a:t>
            </a:fld>
            <a:endParaRPr lang="pt-P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FF0A90A3-B520-4996-BF5F-7D239A5FB517}" type="slidenum">
              <a:rPr lang="pt-PT" smtClean="0"/>
              <a:t>‹#›</a:t>
            </a:fld>
            <a:endParaRPr lang="pt-PT"/>
          </a:p>
        </p:txBody>
      </p:sp>
    </p:spTree>
    <p:extLst>
      <p:ext uri="{BB962C8B-B14F-4D97-AF65-F5344CB8AC3E}">
        <p14:creationId xmlns:p14="http://schemas.microsoft.com/office/powerpoint/2010/main" val="3306123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pt-PT"/>
          </a:p>
        </p:txBody>
      </p:sp>
      <p:sp>
        <p:nvSpPr>
          <p:cNvPr id="5" name="Footer Placeholder 4"/>
          <p:cNvSpPr>
            <a:spLocks noGrp="1"/>
          </p:cNvSpPr>
          <p:nvPr>
            <p:ph type="ftr" sz="quarter" idx="11"/>
          </p:nvPr>
        </p:nvSpPr>
        <p:spPr/>
        <p:txBody>
          <a:bodyPr/>
          <a:lstStyle>
            <a:lvl1pPr>
              <a:defRPr/>
            </a:lvl1pPr>
          </a:lstStyle>
          <a:p>
            <a:endParaRPr lang="pt-PT"/>
          </a:p>
        </p:txBody>
      </p:sp>
      <p:sp>
        <p:nvSpPr>
          <p:cNvPr id="6" name="Slide Number Placeholder 5"/>
          <p:cNvSpPr>
            <a:spLocks noGrp="1"/>
          </p:cNvSpPr>
          <p:nvPr>
            <p:ph type="sldNum" sz="quarter" idx="12"/>
          </p:nvPr>
        </p:nvSpPr>
        <p:spPr/>
        <p:txBody>
          <a:bodyPr/>
          <a:lstStyle>
            <a:lvl1pPr>
              <a:defRPr/>
            </a:lvl1pPr>
          </a:lstStyle>
          <a:p>
            <a:fld id="{69D3172A-39C4-4928-928C-E0F4A0D729FA}" type="slidenum">
              <a:rPr lang="pt-PT"/>
              <a:pPr/>
              <a:t>‹#›</a:t>
            </a:fld>
            <a:endParaRPr lang="pt-PT"/>
          </a:p>
        </p:txBody>
      </p:sp>
    </p:spTree>
    <p:extLst>
      <p:ext uri="{BB962C8B-B14F-4D97-AF65-F5344CB8AC3E}">
        <p14:creationId xmlns:p14="http://schemas.microsoft.com/office/powerpoint/2010/main" val="3245575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t-PT"/>
          </a:p>
        </p:txBody>
      </p:sp>
      <p:sp>
        <p:nvSpPr>
          <p:cNvPr id="5" name="Footer Placeholder 4"/>
          <p:cNvSpPr>
            <a:spLocks noGrp="1"/>
          </p:cNvSpPr>
          <p:nvPr>
            <p:ph type="ftr" sz="quarter" idx="11"/>
          </p:nvPr>
        </p:nvSpPr>
        <p:spPr/>
        <p:txBody>
          <a:bodyPr/>
          <a:lstStyle>
            <a:lvl1pPr>
              <a:defRPr/>
            </a:lvl1pPr>
          </a:lstStyle>
          <a:p>
            <a:endParaRPr lang="pt-PT"/>
          </a:p>
        </p:txBody>
      </p:sp>
      <p:sp>
        <p:nvSpPr>
          <p:cNvPr id="6" name="Slide Number Placeholder 5"/>
          <p:cNvSpPr>
            <a:spLocks noGrp="1"/>
          </p:cNvSpPr>
          <p:nvPr>
            <p:ph type="sldNum" sz="quarter" idx="12"/>
          </p:nvPr>
        </p:nvSpPr>
        <p:spPr/>
        <p:txBody>
          <a:bodyPr/>
          <a:lstStyle>
            <a:lvl1pPr>
              <a:defRPr/>
            </a:lvl1pPr>
          </a:lstStyle>
          <a:p>
            <a:fld id="{D21F1A1C-41DF-4E70-B03E-A2D854BECEC0}" type="slidenum">
              <a:rPr lang="pt-PT"/>
              <a:pPr/>
              <a:t>‹#›</a:t>
            </a:fld>
            <a:endParaRPr lang="pt-PT"/>
          </a:p>
        </p:txBody>
      </p:sp>
    </p:spTree>
    <p:extLst>
      <p:ext uri="{BB962C8B-B14F-4D97-AF65-F5344CB8AC3E}">
        <p14:creationId xmlns:p14="http://schemas.microsoft.com/office/powerpoint/2010/main" val="42713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t-PT"/>
          </a:p>
        </p:txBody>
      </p:sp>
      <p:sp>
        <p:nvSpPr>
          <p:cNvPr id="5" name="Footer Placeholder 4"/>
          <p:cNvSpPr>
            <a:spLocks noGrp="1"/>
          </p:cNvSpPr>
          <p:nvPr>
            <p:ph type="ftr" sz="quarter" idx="11"/>
          </p:nvPr>
        </p:nvSpPr>
        <p:spPr/>
        <p:txBody>
          <a:bodyPr/>
          <a:lstStyle>
            <a:lvl1pPr>
              <a:defRPr/>
            </a:lvl1pPr>
          </a:lstStyle>
          <a:p>
            <a:endParaRPr lang="pt-PT"/>
          </a:p>
        </p:txBody>
      </p:sp>
      <p:sp>
        <p:nvSpPr>
          <p:cNvPr id="6" name="Slide Number Placeholder 5"/>
          <p:cNvSpPr>
            <a:spLocks noGrp="1"/>
          </p:cNvSpPr>
          <p:nvPr>
            <p:ph type="sldNum" sz="quarter" idx="12"/>
          </p:nvPr>
        </p:nvSpPr>
        <p:spPr/>
        <p:txBody>
          <a:bodyPr/>
          <a:lstStyle>
            <a:lvl1pPr>
              <a:defRPr/>
            </a:lvl1pPr>
          </a:lstStyle>
          <a:p>
            <a:fld id="{C04B0546-7AFC-4BF7-9A4C-F267BD6F1379}" type="slidenum">
              <a:rPr lang="pt-PT"/>
              <a:pPr/>
              <a:t>‹#›</a:t>
            </a:fld>
            <a:endParaRPr lang="pt-PT"/>
          </a:p>
        </p:txBody>
      </p:sp>
    </p:spTree>
    <p:extLst>
      <p:ext uri="{BB962C8B-B14F-4D97-AF65-F5344CB8AC3E}">
        <p14:creationId xmlns:p14="http://schemas.microsoft.com/office/powerpoint/2010/main" val="4232311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pt-PT"/>
          </a:p>
        </p:txBody>
      </p:sp>
      <p:sp>
        <p:nvSpPr>
          <p:cNvPr id="5" name="Footer Placeholder 4"/>
          <p:cNvSpPr>
            <a:spLocks noGrp="1"/>
          </p:cNvSpPr>
          <p:nvPr>
            <p:ph type="ftr" sz="quarter" idx="11"/>
          </p:nvPr>
        </p:nvSpPr>
        <p:spPr/>
        <p:txBody>
          <a:bodyPr/>
          <a:lstStyle>
            <a:lvl1pPr>
              <a:defRPr/>
            </a:lvl1pPr>
          </a:lstStyle>
          <a:p>
            <a:endParaRPr lang="pt-PT"/>
          </a:p>
        </p:txBody>
      </p:sp>
      <p:sp>
        <p:nvSpPr>
          <p:cNvPr id="6" name="Slide Number Placeholder 5"/>
          <p:cNvSpPr>
            <a:spLocks noGrp="1"/>
          </p:cNvSpPr>
          <p:nvPr>
            <p:ph type="sldNum" sz="quarter" idx="12"/>
          </p:nvPr>
        </p:nvSpPr>
        <p:spPr/>
        <p:txBody>
          <a:bodyPr/>
          <a:lstStyle>
            <a:lvl1pPr>
              <a:defRPr/>
            </a:lvl1pPr>
          </a:lstStyle>
          <a:p>
            <a:fld id="{8AEAD054-9927-45A5-871A-CAABACE37F32}" type="slidenum">
              <a:rPr lang="pt-PT"/>
              <a:pPr/>
              <a:t>‹#›</a:t>
            </a:fld>
            <a:endParaRPr lang="pt-PT"/>
          </a:p>
        </p:txBody>
      </p:sp>
    </p:spTree>
    <p:extLst>
      <p:ext uri="{BB962C8B-B14F-4D97-AF65-F5344CB8AC3E}">
        <p14:creationId xmlns:p14="http://schemas.microsoft.com/office/powerpoint/2010/main" val="40800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pt-PT"/>
          </a:p>
        </p:txBody>
      </p:sp>
      <p:sp>
        <p:nvSpPr>
          <p:cNvPr id="5" name="Footer Placeholder 4"/>
          <p:cNvSpPr>
            <a:spLocks noGrp="1"/>
          </p:cNvSpPr>
          <p:nvPr>
            <p:ph type="ftr" sz="quarter" idx="11"/>
          </p:nvPr>
        </p:nvSpPr>
        <p:spPr/>
        <p:txBody>
          <a:bodyPr/>
          <a:lstStyle>
            <a:lvl1pPr>
              <a:defRPr/>
            </a:lvl1pPr>
          </a:lstStyle>
          <a:p>
            <a:endParaRPr lang="pt-PT"/>
          </a:p>
        </p:txBody>
      </p:sp>
      <p:sp>
        <p:nvSpPr>
          <p:cNvPr id="6" name="Slide Number Placeholder 5"/>
          <p:cNvSpPr>
            <a:spLocks noGrp="1"/>
          </p:cNvSpPr>
          <p:nvPr>
            <p:ph type="sldNum" sz="quarter" idx="12"/>
          </p:nvPr>
        </p:nvSpPr>
        <p:spPr/>
        <p:txBody>
          <a:bodyPr/>
          <a:lstStyle>
            <a:lvl1pPr>
              <a:defRPr/>
            </a:lvl1pPr>
          </a:lstStyle>
          <a:p>
            <a:fld id="{98CA15BF-FF98-4A8C-8F4F-112F19D7520F}" type="slidenum">
              <a:rPr lang="pt-PT"/>
              <a:pPr/>
              <a:t>‹#›</a:t>
            </a:fld>
            <a:endParaRPr lang="pt-PT"/>
          </a:p>
        </p:txBody>
      </p:sp>
    </p:spTree>
    <p:extLst>
      <p:ext uri="{BB962C8B-B14F-4D97-AF65-F5344CB8AC3E}">
        <p14:creationId xmlns:p14="http://schemas.microsoft.com/office/powerpoint/2010/main" val="160305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pt-PT"/>
          </a:p>
        </p:txBody>
      </p:sp>
      <p:sp>
        <p:nvSpPr>
          <p:cNvPr id="6" name="Footer Placeholder 5"/>
          <p:cNvSpPr>
            <a:spLocks noGrp="1"/>
          </p:cNvSpPr>
          <p:nvPr>
            <p:ph type="ftr" sz="quarter" idx="11"/>
          </p:nvPr>
        </p:nvSpPr>
        <p:spPr/>
        <p:txBody>
          <a:bodyPr/>
          <a:lstStyle>
            <a:lvl1pPr>
              <a:defRPr/>
            </a:lvl1pPr>
          </a:lstStyle>
          <a:p>
            <a:endParaRPr lang="pt-PT"/>
          </a:p>
        </p:txBody>
      </p:sp>
      <p:sp>
        <p:nvSpPr>
          <p:cNvPr id="7" name="Slide Number Placeholder 6"/>
          <p:cNvSpPr>
            <a:spLocks noGrp="1"/>
          </p:cNvSpPr>
          <p:nvPr>
            <p:ph type="sldNum" sz="quarter" idx="12"/>
          </p:nvPr>
        </p:nvSpPr>
        <p:spPr/>
        <p:txBody>
          <a:bodyPr/>
          <a:lstStyle>
            <a:lvl1pPr>
              <a:defRPr/>
            </a:lvl1pPr>
          </a:lstStyle>
          <a:p>
            <a:fld id="{0FDE8D27-16E2-406B-9166-B253001218A8}" type="slidenum">
              <a:rPr lang="pt-PT"/>
              <a:pPr/>
              <a:t>‹#›</a:t>
            </a:fld>
            <a:endParaRPr lang="pt-PT"/>
          </a:p>
        </p:txBody>
      </p:sp>
    </p:spTree>
    <p:extLst>
      <p:ext uri="{BB962C8B-B14F-4D97-AF65-F5344CB8AC3E}">
        <p14:creationId xmlns:p14="http://schemas.microsoft.com/office/powerpoint/2010/main" val="274004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pt-PT"/>
          </a:p>
        </p:txBody>
      </p:sp>
      <p:sp>
        <p:nvSpPr>
          <p:cNvPr id="8" name="Footer Placeholder 7"/>
          <p:cNvSpPr>
            <a:spLocks noGrp="1"/>
          </p:cNvSpPr>
          <p:nvPr>
            <p:ph type="ftr" sz="quarter" idx="11"/>
          </p:nvPr>
        </p:nvSpPr>
        <p:spPr/>
        <p:txBody>
          <a:bodyPr/>
          <a:lstStyle>
            <a:lvl1pPr>
              <a:defRPr/>
            </a:lvl1pPr>
          </a:lstStyle>
          <a:p>
            <a:endParaRPr lang="pt-PT"/>
          </a:p>
        </p:txBody>
      </p:sp>
      <p:sp>
        <p:nvSpPr>
          <p:cNvPr id="9" name="Slide Number Placeholder 8"/>
          <p:cNvSpPr>
            <a:spLocks noGrp="1"/>
          </p:cNvSpPr>
          <p:nvPr>
            <p:ph type="sldNum" sz="quarter" idx="12"/>
          </p:nvPr>
        </p:nvSpPr>
        <p:spPr/>
        <p:txBody>
          <a:bodyPr/>
          <a:lstStyle>
            <a:lvl1pPr>
              <a:defRPr/>
            </a:lvl1pPr>
          </a:lstStyle>
          <a:p>
            <a:fld id="{CE2A37BF-D4DF-4555-838D-0F6047749928}" type="slidenum">
              <a:rPr lang="pt-PT"/>
              <a:pPr/>
              <a:t>‹#›</a:t>
            </a:fld>
            <a:endParaRPr lang="pt-PT"/>
          </a:p>
        </p:txBody>
      </p:sp>
    </p:spTree>
    <p:extLst>
      <p:ext uri="{BB962C8B-B14F-4D97-AF65-F5344CB8AC3E}">
        <p14:creationId xmlns:p14="http://schemas.microsoft.com/office/powerpoint/2010/main" val="489549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pt-PT"/>
          </a:p>
        </p:txBody>
      </p:sp>
      <p:sp>
        <p:nvSpPr>
          <p:cNvPr id="4" name="Footer Placeholder 3"/>
          <p:cNvSpPr>
            <a:spLocks noGrp="1"/>
          </p:cNvSpPr>
          <p:nvPr>
            <p:ph type="ftr" sz="quarter" idx="11"/>
          </p:nvPr>
        </p:nvSpPr>
        <p:spPr/>
        <p:txBody>
          <a:bodyPr/>
          <a:lstStyle>
            <a:lvl1pPr>
              <a:defRPr/>
            </a:lvl1pPr>
          </a:lstStyle>
          <a:p>
            <a:endParaRPr lang="pt-PT"/>
          </a:p>
        </p:txBody>
      </p:sp>
      <p:sp>
        <p:nvSpPr>
          <p:cNvPr id="5" name="Slide Number Placeholder 4"/>
          <p:cNvSpPr>
            <a:spLocks noGrp="1"/>
          </p:cNvSpPr>
          <p:nvPr>
            <p:ph type="sldNum" sz="quarter" idx="12"/>
          </p:nvPr>
        </p:nvSpPr>
        <p:spPr/>
        <p:txBody>
          <a:bodyPr/>
          <a:lstStyle>
            <a:lvl1pPr>
              <a:defRPr/>
            </a:lvl1pPr>
          </a:lstStyle>
          <a:p>
            <a:fld id="{2076F019-73CD-4D22-97DF-AE5184697CFA}" type="slidenum">
              <a:rPr lang="pt-PT"/>
              <a:pPr/>
              <a:t>‹#›</a:t>
            </a:fld>
            <a:endParaRPr lang="pt-PT"/>
          </a:p>
        </p:txBody>
      </p:sp>
    </p:spTree>
    <p:extLst>
      <p:ext uri="{BB962C8B-B14F-4D97-AF65-F5344CB8AC3E}">
        <p14:creationId xmlns:p14="http://schemas.microsoft.com/office/powerpoint/2010/main" val="259448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pt-PT"/>
          </a:p>
        </p:txBody>
      </p:sp>
      <p:sp>
        <p:nvSpPr>
          <p:cNvPr id="3" name="Footer Placeholder 2"/>
          <p:cNvSpPr>
            <a:spLocks noGrp="1"/>
          </p:cNvSpPr>
          <p:nvPr>
            <p:ph type="ftr" sz="quarter" idx="11"/>
          </p:nvPr>
        </p:nvSpPr>
        <p:spPr/>
        <p:txBody>
          <a:bodyPr/>
          <a:lstStyle>
            <a:lvl1pPr>
              <a:defRPr/>
            </a:lvl1pPr>
          </a:lstStyle>
          <a:p>
            <a:endParaRPr lang="pt-PT"/>
          </a:p>
        </p:txBody>
      </p:sp>
      <p:sp>
        <p:nvSpPr>
          <p:cNvPr id="4" name="Slide Number Placeholder 3"/>
          <p:cNvSpPr>
            <a:spLocks noGrp="1"/>
          </p:cNvSpPr>
          <p:nvPr>
            <p:ph type="sldNum" sz="quarter" idx="12"/>
          </p:nvPr>
        </p:nvSpPr>
        <p:spPr/>
        <p:txBody>
          <a:bodyPr/>
          <a:lstStyle>
            <a:lvl1pPr>
              <a:defRPr/>
            </a:lvl1pPr>
          </a:lstStyle>
          <a:p>
            <a:fld id="{F7C8ACA1-2CC1-4219-98CF-28BB5ADA26B9}" type="slidenum">
              <a:rPr lang="pt-PT"/>
              <a:pPr/>
              <a:t>‹#›</a:t>
            </a:fld>
            <a:endParaRPr lang="pt-PT"/>
          </a:p>
        </p:txBody>
      </p:sp>
    </p:spTree>
    <p:extLst>
      <p:ext uri="{BB962C8B-B14F-4D97-AF65-F5344CB8AC3E}">
        <p14:creationId xmlns:p14="http://schemas.microsoft.com/office/powerpoint/2010/main" val="381105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t-PT"/>
          </a:p>
        </p:txBody>
      </p:sp>
      <p:sp>
        <p:nvSpPr>
          <p:cNvPr id="6" name="Footer Placeholder 5"/>
          <p:cNvSpPr>
            <a:spLocks noGrp="1"/>
          </p:cNvSpPr>
          <p:nvPr>
            <p:ph type="ftr" sz="quarter" idx="11"/>
          </p:nvPr>
        </p:nvSpPr>
        <p:spPr/>
        <p:txBody>
          <a:bodyPr/>
          <a:lstStyle>
            <a:lvl1pPr>
              <a:defRPr/>
            </a:lvl1pPr>
          </a:lstStyle>
          <a:p>
            <a:endParaRPr lang="pt-PT"/>
          </a:p>
        </p:txBody>
      </p:sp>
      <p:sp>
        <p:nvSpPr>
          <p:cNvPr id="7" name="Slide Number Placeholder 6"/>
          <p:cNvSpPr>
            <a:spLocks noGrp="1"/>
          </p:cNvSpPr>
          <p:nvPr>
            <p:ph type="sldNum" sz="quarter" idx="12"/>
          </p:nvPr>
        </p:nvSpPr>
        <p:spPr/>
        <p:txBody>
          <a:bodyPr/>
          <a:lstStyle>
            <a:lvl1pPr>
              <a:defRPr/>
            </a:lvl1pPr>
          </a:lstStyle>
          <a:p>
            <a:fld id="{38E80077-7FF4-4611-A1D1-10F4DF4D5E92}" type="slidenum">
              <a:rPr lang="pt-PT"/>
              <a:pPr/>
              <a:t>‹#›</a:t>
            </a:fld>
            <a:endParaRPr lang="pt-PT"/>
          </a:p>
        </p:txBody>
      </p:sp>
    </p:spTree>
    <p:extLst>
      <p:ext uri="{BB962C8B-B14F-4D97-AF65-F5344CB8AC3E}">
        <p14:creationId xmlns:p14="http://schemas.microsoft.com/office/powerpoint/2010/main" val="75007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pt-PT"/>
          </a:p>
        </p:txBody>
      </p:sp>
      <p:sp>
        <p:nvSpPr>
          <p:cNvPr id="6" name="Footer Placeholder 5"/>
          <p:cNvSpPr>
            <a:spLocks noGrp="1"/>
          </p:cNvSpPr>
          <p:nvPr>
            <p:ph type="ftr" sz="quarter" idx="11"/>
          </p:nvPr>
        </p:nvSpPr>
        <p:spPr/>
        <p:txBody>
          <a:bodyPr/>
          <a:lstStyle>
            <a:lvl1pPr>
              <a:defRPr/>
            </a:lvl1pPr>
          </a:lstStyle>
          <a:p>
            <a:endParaRPr lang="pt-PT"/>
          </a:p>
        </p:txBody>
      </p:sp>
      <p:sp>
        <p:nvSpPr>
          <p:cNvPr id="7" name="Slide Number Placeholder 6"/>
          <p:cNvSpPr>
            <a:spLocks noGrp="1"/>
          </p:cNvSpPr>
          <p:nvPr>
            <p:ph type="sldNum" sz="quarter" idx="12"/>
          </p:nvPr>
        </p:nvSpPr>
        <p:spPr/>
        <p:txBody>
          <a:bodyPr/>
          <a:lstStyle>
            <a:lvl1pPr>
              <a:defRPr/>
            </a:lvl1pPr>
          </a:lstStyle>
          <a:p>
            <a:fld id="{410E9B5C-D8FE-4CF4-A6B2-5B48A37714CE}" type="slidenum">
              <a:rPr lang="pt-PT"/>
              <a:pPr/>
              <a:t>‹#›</a:t>
            </a:fld>
            <a:endParaRPr lang="pt-PT"/>
          </a:p>
        </p:txBody>
      </p:sp>
    </p:spTree>
    <p:extLst>
      <p:ext uri="{BB962C8B-B14F-4D97-AF65-F5344CB8AC3E}">
        <p14:creationId xmlns:p14="http://schemas.microsoft.com/office/powerpoint/2010/main" val="311325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P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PT"/>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PT"/>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66C4444-1CA3-4E49-9A20-35D7163B7ACA}" type="slidenum">
              <a:rPr lang="pt-PT"/>
              <a:pPr/>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The</a:t>
            </a:r>
            <a:r>
              <a:rPr lang="pt-PT" dirty="0" smtClean="0"/>
              <a:t> </a:t>
            </a:r>
            <a:r>
              <a:rPr lang="pt-PT" dirty="0" err="1" smtClean="0"/>
              <a:t>application</a:t>
            </a:r>
            <a:r>
              <a:rPr lang="pt-PT" dirty="0" smtClean="0"/>
              <a:t> </a:t>
            </a:r>
            <a:r>
              <a:rPr lang="pt-PT" dirty="0" err="1" smtClean="0"/>
              <a:t>letter</a:t>
            </a:r>
            <a:endParaRPr lang="en-GB" dirty="0"/>
          </a:p>
        </p:txBody>
      </p:sp>
      <p:sp>
        <p:nvSpPr>
          <p:cNvPr id="3" name="Content Placeholder 2"/>
          <p:cNvSpPr>
            <a:spLocks noGrp="1"/>
          </p:cNvSpPr>
          <p:nvPr>
            <p:ph idx="1"/>
          </p:nvPr>
        </p:nvSpPr>
        <p:spPr/>
        <p:txBody>
          <a:bodyPr/>
          <a:lstStyle/>
          <a:p>
            <a:pPr marL="0" indent="0" algn="ctr">
              <a:buNone/>
            </a:pPr>
            <a:endParaRPr lang="pt-PT" dirty="0" smtClean="0"/>
          </a:p>
          <a:p>
            <a:pPr marL="0" indent="0" algn="ctr">
              <a:buNone/>
            </a:pPr>
            <a:endParaRPr lang="pt-PT" dirty="0"/>
          </a:p>
          <a:p>
            <a:pPr marL="0" indent="0" algn="ctr">
              <a:buNone/>
            </a:pPr>
            <a:r>
              <a:rPr lang="pt-PT" dirty="0" err="1" smtClean="0"/>
              <a:t>Genre</a:t>
            </a:r>
            <a:r>
              <a:rPr lang="pt-PT" dirty="0" smtClean="0"/>
              <a:t> &amp;</a:t>
            </a:r>
          </a:p>
          <a:p>
            <a:pPr marL="0" indent="0" algn="ctr">
              <a:buNone/>
            </a:pPr>
            <a:r>
              <a:rPr lang="pt-PT" dirty="0" err="1"/>
              <a:t>u</a:t>
            </a:r>
            <a:r>
              <a:rPr lang="pt-PT" dirty="0" err="1" smtClean="0"/>
              <a:t>seful</a:t>
            </a:r>
            <a:r>
              <a:rPr lang="pt-PT" dirty="0" smtClean="0"/>
              <a:t> </a:t>
            </a:r>
            <a:r>
              <a:rPr lang="pt-PT" dirty="0" err="1" smtClean="0"/>
              <a:t>lexico-grammatical</a:t>
            </a:r>
            <a:r>
              <a:rPr lang="pt-PT" dirty="0" smtClean="0"/>
              <a:t> </a:t>
            </a:r>
            <a:r>
              <a:rPr lang="pt-PT" dirty="0" err="1" smtClean="0"/>
              <a:t>choices</a:t>
            </a:r>
            <a:endParaRPr lang="en-GB"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1</a:t>
            </a:fld>
            <a:endParaRPr lang="pt-PT"/>
          </a:p>
        </p:txBody>
      </p:sp>
    </p:spTree>
    <p:extLst>
      <p:ext uri="{BB962C8B-B14F-4D97-AF65-F5344CB8AC3E}">
        <p14:creationId xmlns:p14="http://schemas.microsoft.com/office/powerpoint/2010/main" val="1552174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800" b="1" dirty="0" err="1" smtClean="0">
                <a:solidFill>
                  <a:srgbClr val="3366FF"/>
                </a:solidFill>
              </a:rPr>
              <a:t>Paragraph</a:t>
            </a:r>
            <a:r>
              <a:rPr lang="pt-PT" sz="2800" b="1" dirty="0" smtClean="0">
                <a:solidFill>
                  <a:srgbClr val="3366FF"/>
                </a:solidFill>
              </a:rPr>
              <a:t> 1</a:t>
            </a:r>
            <a:endParaRPr lang="pt-PT" sz="2800" b="1" dirty="0">
              <a:solidFill>
                <a:srgbClr val="3366FF"/>
              </a:solidFill>
            </a:endParaRPr>
          </a:p>
        </p:txBody>
      </p:sp>
      <p:sp>
        <p:nvSpPr>
          <p:cNvPr id="3" name="Content Placeholder 2"/>
          <p:cNvSpPr>
            <a:spLocks noGrp="1"/>
          </p:cNvSpPr>
          <p:nvPr>
            <p:ph idx="1"/>
          </p:nvPr>
        </p:nvSpPr>
        <p:spPr>
          <a:xfrm>
            <a:off x="683568" y="980728"/>
            <a:ext cx="8229600" cy="2736304"/>
          </a:xfrm>
        </p:spPr>
        <p:txBody>
          <a:bodyPr/>
          <a:lstStyle/>
          <a:p>
            <a:r>
              <a:rPr lang="pt-PT" sz="2000" dirty="0" smtClean="0">
                <a:solidFill>
                  <a:schemeClr val="bg1">
                    <a:lumMod val="75000"/>
                  </a:schemeClr>
                </a:solidFill>
              </a:rPr>
              <a:t>I </a:t>
            </a:r>
            <a:r>
              <a:rPr lang="pt-PT" sz="2000" dirty="0" err="1" smtClean="0">
                <a:solidFill>
                  <a:schemeClr val="bg1">
                    <a:lumMod val="75000"/>
                  </a:schemeClr>
                </a:solidFill>
              </a:rPr>
              <a:t>was</a:t>
            </a:r>
            <a:r>
              <a:rPr lang="pt-PT" sz="2000" dirty="0" smtClean="0">
                <a:solidFill>
                  <a:schemeClr val="bg1">
                    <a:lumMod val="75000"/>
                  </a:schemeClr>
                </a:solidFill>
              </a:rPr>
              <a:t> </a:t>
            </a:r>
            <a:r>
              <a:rPr lang="pt-PT" sz="2000" dirty="0" err="1" smtClean="0">
                <a:solidFill>
                  <a:schemeClr val="bg1">
                    <a:lumMod val="75000"/>
                  </a:schemeClr>
                </a:solidFill>
              </a:rPr>
              <a:t>really</a:t>
            </a:r>
            <a:r>
              <a:rPr lang="pt-PT" sz="2000" dirty="0" smtClean="0">
                <a:solidFill>
                  <a:schemeClr val="bg1">
                    <a:lumMod val="75000"/>
                  </a:schemeClr>
                </a:solidFill>
              </a:rPr>
              <a:t> </a:t>
            </a:r>
            <a:r>
              <a:rPr lang="pt-PT" sz="2000" dirty="0" err="1" smtClean="0">
                <a:solidFill>
                  <a:schemeClr val="bg1">
                    <a:lumMod val="75000"/>
                  </a:schemeClr>
                </a:solidFill>
              </a:rPr>
              <a:t>satisfied</a:t>
            </a:r>
            <a:r>
              <a:rPr lang="pt-PT" sz="2000" dirty="0" smtClean="0">
                <a:solidFill>
                  <a:schemeClr val="bg1">
                    <a:lumMod val="75000"/>
                  </a:schemeClr>
                </a:solidFill>
              </a:rPr>
              <a:t> to </a:t>
            </a:r>
            <a:r>
              <a:rPr lang="pt-PT" sz="2000" dirty="0" err="1" smtClean="0">
                <a:solidFill>
                  <a:schemeClr val="bg1">
                    <a:lumMod val="75000"/>
                  </a:schemeClr>
                </a:solidFill>
              </a:rPr>
              <a:t>know</a:t>
            </a:r>
            <a:r>
              <a:rPr lang="pt-PT" sz="2000" dirty="0" smtClean="0">
                <a:solidFill>
                  <a:schemeClr val="bg1">
                    <a:lumMod val="75000"/>
                  </a:schemeClr>
                </a:solidFill>
              </a:rPr>
              <a:t> </a:t>
            </a:r>
            <a:r>
              <a:rPr lang="pt-PT" sz="2000" dirty="0" err="1" smtClean="0">
                <a:solidFill>
                  <a:schemeClr val="bg1">
                    <a:lumMod val="75000"/>
                  </a:schemeClr>
                </a:solidFill>
              </a:rPr>
              <a:t>about</a:t>
            </a:r>
            <a:r>
              <a:rPr lang="pt-PT" sz="2000" dirty="0" smtClean="0">
                <a:solidFill>
                  <a:schemeClr val="bg1">
                    <a:lumMod val="75000"/>
                  </a:schemeClr>
                </a:solidFill>
              </a:rPr>
              <a:t> </a:t>
            </a:r>
            <a:r>
              <a:rPr lang="pt-PT" sz="2000" dirty="0" err="1" smtClean="0">
                <a:solidFill>
                  <a:schemeClr val="bg1">
                    <a:lumMod val="75000"/>
                  </a:schemeClr>
                </a:solidFill>
              </a:rPr>
              <a:t>the</a:t>
            </a:r>
            <a:r>
              <a:rPr lang="pt-PT" sz="2000" dirty="0" smtClean="0">
                <a:solidFill>
                  <a:schemeClr val="bg1">
                    <a:lumMod val="75000"/>
                  </a:schemeClr>
                </a:solidFill>
              </a:rPr>
              <a:t> </a:t>
            </a:r>
            <a:r>
              <a:rPr lang="pt-PT" sz="2000" dirty="0" err="1" smtClean="0">
                <a:solidFill>
                  <a:schemeClr val="bg1">
                    <a:lumMod val="75000"/>
                  </a:schemeClr>
                </a:solidFill>
              </a:rPr>
              <a:t>opening</a:t>
            </a:r>
            <a:r>
              <a:rPr lang="pt-PT" sz="2000" dirty="0" smtClean="0">
                <a:solidFill>
                  <a:schemeClr val="bg1">
                    <a:lumMod val="75000"/>
                  </a:schemeClr>
                </a:solidFill>
              </a:rPr>
              <a:t> </a:t>
            </a:r>
            <a:r>
              <a:rPr lang="pt-PT" sz="2000" dirty="0" err="1" smtClean="0">
                <a:solidFill>
                  <a:schemeClr val="bg1">
                    <a:lumMod val="75000"/>
                  </a:schemeClr>
                </a:solidFill>
              </a:rPr>
              <a:t>of</a:t>
            </a:r>
            <a:r>
              <a:rPr lang="pt-PT" sz="2000" dirty="0" smtClean="0">
                <a:solidFill>
                  <a:schemeClr val="bg1">
                    <a:lumMod val="75000"/>
                  </a:schemeClr>
                </a:solidFill>
              </a:rPr>
              <a:t> a job </a:t>
            </a:r>
            <a:r>
              <a:rPr lang="pt-PT" sz="2000" dirty="0" err="1" smtClean="0">
                <a:solidFill>
                  <a:schemeClr val="bg1">
                    <a:lumMod val="75000"/>
                  </a:schemeClr>
                </a:solidFill>
              </a:rPr>
              <a:t>vacancy</a:t>
            </a:r>
            <a:r>
              <a:rPr lang="pt-PT" sz="2000" dirty="0" smtClean="0">
                <a:solidFill>
                  <a:schemeClr val="bg1">
                    <a:lumMod val="75000"/>
                  </a:schemeClr>
                </a:solidFill>
              </a:rPr>
              <a:t> </a:t>
            </a:r>
            <a:r>
              <a:rPr lang="pt-PT" sz="2000" dirty="0" err="1" smtClean="0">
                <a:solidFill>
                  <a:schemeClr val="bg1">
                    <a:lumMod val="75000"/>
                  </a:schemeClr>
                </a:solidFill>
              </a:rPr>
              <a:t>on</a:t>
            </a:r>
            <a:r>
              <a:rPr lang="pt-PT" sz="2000" dirty="0" smtClean="0">
                <a:solidFill>
                  <a:schemeClr val="bg1">
                    <a:lumMod val="75000"/>
                  </a:schemeClr>
                </a:solidFill>
              </a:rPr>
              <a:t> a </a:t>
            </a:r>
            <a:r>
              <a:rPr lang="pt-PT" sz="2000" dirty="0" err="1" smtClean="0">
                <a:solidFill>
                  <a:schemeClr val="bg1">
                    <a:lumMod val="75000"/>
                  </a:schemeClr>
                </a:solidFill>
              </a:rPr>
              <a:t>fast</a:t>
            </a:r>
            <a:r>
              <a:rPr lang="pt-PT" sz="2000" dirty="0" smtClean="0">
                <a:solidFill>
                  <a:schemeClr val="bg1">
                    <a:lumMod val="75000"/>
                  </a:schemeClr>
                </a:solidFill>
              </a:rPr>
              <a:t> </a:t>
            </a:r>
            <a:r>
              <a:rPr lang="pt-PT" sz="2000" dirty="0" err="1" smtClean="0">
                <a:solidFill>
                  <a:schemeClr val="bg1">
                    <a:lumMod val="75000"/>
                  </a:schemeClr>
                </a:solidFill>
              </a:rPr>
              <a:t>growing</a:t>
            </a:r>
            <a:r>
              <a:rPr lang="pt-PT" sz="2000" dirty="0" smtClean="0">
                <a:solidFill>
                  <a:schemeClr val="bg1">
                    <a:lumMod val="75000"/>
                  </a:schemeClr>
                </a:solidFill>
              </a:rPr>
              <a:t> </a:t>
            </a:r>
            <a:r>
              <a:rPr lang="pt-PT" sz="2000" dirty="0" err="1" smtClean="0">
                <a:solidFill>
                  <a:schemeClr val="bg1">
                    <a:lumMod val="75000"/>
                  </a:schemeClr>
                </a:solidFill>
              </a:rPr>
              <a:t>and</a:t>
            </a:r>
            <a:r>
              <a:rPr lang="pt-PT" sz="2000" dirty="0" smtClean="0">
                <a:solidFill>
                  <a:schemeClr val="bg1">
                    <a:lumMod val="75000"/>
                  </a:schemeClr>
                </a:solidFill>
              </a:rPr>
              <a:t> </a:t>
            </a:r>
            <a:r>
              <a:rPr lang="pt-PT" sz="2000" dirty="0" err="1" smtClean="0">
                <a:solidFill>
                  <a:schemeClr val="bg1">
                    <a:lumMod val="75000"/>
                  </a:schemeClr>
                </a:solidFill>
              </a:rPr>
              <a:t>dynamic</a:t>
            </a:r>
            <a:r>
              <a:rPr lang="pt-PT" sz="2000" dirty="0" smtClean="0">
                <a:solidFill>
                  <a:schemeClr val="bg1">
                    <a:lumMod val="75000"/>
                  </a:schemeClr>
                </a:solidFill>
              </a:rPr>
              <a:t> </a:t>
            </a:r>
            <a:r>
              <a:rPr lang="pt-PT" sz="2000" dirty="0" err="1" smtClean="0">
                <a:solidFill>
                  <a:schemeClr val="bg1">
                    <a:lumMod val="75000"/>
                  </a:schemeClr>
                </a:solidFill>
              </a:rPr>
              <a:t>company</a:t>
            </a:r>
            <a:r>
              <a:rPr lang="pt-PT" sz="2000" dirty="0" smtClean="0">
                <a:solidFill>
                  <a:schemeClr val="bg1">
                    <a:lumMod val="75000"/>
                  </a:schemeClr>
                </a:solidFill>
              </a:rPr>
              <a:t> </a:t>
            </a:r>
            <a:r>
              <a:rPr lang="pt-PT" sz="2000" dirty="0" err="1" smtClean="0">
                <a:solidFill>
                  <a:schemeClr val="bg1">
                    <a:lumMod val="75000"/>
                  </a:schemeClr>
                </a:solidFill>
              </a:rPr>
              <a:t>like</a:t>
            </a:r>
            <a:r>
              <a:rPr lang="pt-PT" sz="2000" dirty="0" smtClean="0">
                <a:solidFill>
                  <a:schemeClr val="bg1">
                    <a:lumMod val="75000"/>
                  </a:schemeClr>
                </a:solidFill>
              </a:rPr>
              <a:t> a manufacture </a:t>
            </a:r>
            <a:r>
              <a:rPr lang="pt-PT" sz="2000" dirty="0" err="1" smtClean="0">
                <a:solidFill>
                  <a:schemeClr val="bg1">
                    <a:lumMod val="75000"/>
                  </a:schemeClr>
                </a:solidFill>
              </a:rPr>
              <a:t>and</a:t>
            </a:r>
            <a:r>
              <a:rPr lang="pt-PT" sz="2000" dirty="0" smtClean="0">
                <a:solidFill>
                  <a:schemeClr val="bg1">
                    <a:lumMod val="75000"/>
                  </a:schemeClr>
                </a:solidFill>
              </a:rPr>
              <a:t> </a:t>
            </a:r>
            <a:r>
              <a:rPr lang="pt-PT" sz="2000" dirty="0" err="1" smtClean="0">
                <a:solidFill>
                  <a:schemeClr val="bg1">
                    <a:lumMod val="75000"/>
                  </a:schemeClr>
                </a:solidFill>
              </a:rPr>
              <a:t>distribuor</a:t>
            </a:r>
            <a:r>
              <a:rPr lang="pt-PT" sz="2000" dirty="0" smtClean="0">
                <a:solidFill>
                  <a:schemeClr val="bg1">
                    <a:lumMod val="75000"/>
                  </a:schemeClr>
                </a:solidFill>
              </a:rPr>
              <a:t> </a:t>
            </a:r>
            <a:r>
              <a:rPr lang="pt-PT" sz="2000" dirty="0" err="1" smtClean="0">
                <a:solidFill>
                  <a:schemeClr val="bg1">
                    <a:lumMod val="75000"/>
                  </a:schemeClr>
                </a:solidFill>
              </a:rPr>
              <a:t>of</a:t>
            </a:r>
            <a:r>
              <a:rPr lang="pt-PT" sz="2000" dirty="0" smtClean="0">
                <a:solidFill>
                  <a:schemeClr val="bg1">
                    <a:lumMod val="75000"/>
                  </a:schemeClr>
                </a:solidFill>
              </a:rPr>
              <a:t> </a:t>
            </a:r>
            <a:r>
              <a:rPr lang="pt-PT" sz="2000" dirty="0" err="1" smtClean="0">
                <a:solidFill>
                  <a:schemeClr val="bg1">
                    <a:lumMod val="75000"/>
                  </a:schemeClr>
                </a:solidFill>
              </a:rPr>
              <a:t>commercial</a:t>
            </a:r>
            <a:r>
              <a:rPr lang="pt-PT" sz="2000" dirty="0" smtClean="0">
                <a:solidFill>
                  <a:schemeClr val="bg1">
                    <a:lumMod val="75000"/>
                  </a:schemeClr>
                </a:solidFill>
              </a:rPr>
              <a:t> </a:t>
            </a:r>
            <a:r>
              <a:rPr lang="pt-PT" sz="2000" dirty="0" err="1" smtClean="0">
                <a:solidFill>
                  <a:schemeClr val="bg1">
                    <a:lumMod val="75000"/>
                  </a:schemeClr>
                </a:solidFill>
              </a:rPr>
              <a:t>furniture</a:t>
            </a:r>
            <a:r>
              <a:rPr lang="pt-PT" sz="2000" dirty="0" smtClean="0">
                <a:solidFill>
                  <a:schemeClr val="bg1">
                    <a:lumMod val="75000"/>
                  </a:schemeClr>
                </a:solidFill>
              </a:rPr>
              <a:t>. I </a:t>
            </a:r>
            <a:r>
              <a:rPr lang="pt-PT" sz="2000" dirty="0" err="1" smtClean="0">
                <a:solidFill>
                  <a:schemeClr val="bg1">
                    <a:lumMod val="75000"/>
                  </a:schemeClr>
                </a:solidFill>
              </a:rPr>
              <a:t>have</a:t>
            </a:r>
            <a:r>
              <a:rPr lang="pt-PT" sz="2000" dirty="0" smtClean="0">
                <a:solidFill>
                  <a:schemeClr val="bg1">
                    <a:lumMod val="75000"/>
                  </a:schemeClr>
                </a:solidFill>
              </a:rPr>
              <a:t> </a:t>
            </a:r>
            <a:r>
              <a:rPr lang="pt-PT" sz="2000" dirty="0" err="1" smtClean="0">
                <a:solidFill>
                  <a:schemeClr val="bg1">
                    <a:lumMod val="75000"/>
                  </a:schemeClr>
                </a:solidFill>
              </a:rPr>
              <a:t>always</a:t>
            </a:r>
            <a:r>
              <a:rPr lang="pt-PT" sz="2000" dirty="0" smtClean="0">
                <a:solidFill>
                  <a:schemeClr val="bg1">
                    <a:lumMod val="75000"/>
                  </a:schemeClr>
                </a:solidFill>
              </a:rPr>
              <a:t> </a:t>
            </a:r>
            <a:r>
              <a:rPr lang="pt-PT" sz="2000" dirty="0" err="1" smtClean="0">
                <a:solidFill>
                  <a:schemeClr val="bg1">
                    <a:lumMod val="75000"/>
                  </a:schemeClr>
                </a:solidFill>
              </a:rPr>
              <a:t>had</a:t>
            </a:r>
            <a:r>
              <a:rPr lang="pt-PT" sz="2000" dirty="0" smtClean="0">
                <a:solidFill>
                  <a:schemeClr val="bg1">
                    <a:lumMod val="75000"/>
                  </a:schemeClr>
                </a:solidFill>
              </a:rPr>
              <a:t> </a:t>
            </a:r>
            <a:r>
              <a:rPr lang="pt-PT" sz="2000" dirty="0" err="1" smtClean="0">
                <a:solidFill>
                  <a:schemeClr val="bg1">
                    <a:lumMod val="75000"/>
                  </a:schemeClr>
                </a:solidFill>
              </a:rPr>
              <a:t>an</a:t>
            </a:r>
            <a:r>
              <a:rPr lang="pt-PT" sz="2000" dirty="0" smtClean="0">
                <a:solidFill>
                  <a:schemeClr val="bg1">
                    <a:lumMod val="75000"/>
                  </a:schemeClr>
                </a:solidFill>
              </a:rPr>
              <a:t> </a:t>
            </a:r>
            <a:r>
              <a:rPr lang="pt-PT" sz="2000" dirty="0" err="1" smtClean="0">
                <a:solidFill>
                  <a:schemeClr val="bg1">
                    <a:lumMod val="75000"/>
                  </a:schemeClr>
                </a:solidFill>
              </a:rPr>
              <a:t>interest</a:t>
            </a:r>
            <a:r>
              <a:rPr lang="pt-PT" sz="2000" dirty="0" smtClean="0">
                <a:solidFill>
                  <a:schemeClr val="bg1">
                    <a:lumMod val="75000"/>
                  </a:schemeClr>
                </a:solidFill>
              </a:rPr>
              <a:t> in </a:t>
            </a:r>
            <a:r>
              <a:rPr lang="pt-PT" sz="2000" dirty="0" err="1" smtClean="0">
                <a:solidFill>
                  <a:schemeClr val="bg1">
                    <a:lumMod val="75000"/>
                  </a:schemeClr>
                </a:solidFill>
              </a:rPr>
              <a:t>the</a:t>
            </a:r>
            <a:r>
              <a:rPr lang="pt-PT" sz="2000" dirty="0" smtClean="0">
                <a:solidFill>
                  <a:schemeClr val="bg1">
                    <a:lumMod val="75000"/>
                  </a:schemeClr>
                </a:solidFill>
              </a:rPr>
              <a:t> </a:t>
            </a:r>
            <a:r>
              <a:rPr lang="pt-PT" sz="2000" dirty="0" err="1" smtClean="0">
                <a:solidFill>
                  <a:schemeClr val="bg1">
                    <a:lumMod val="75000"/>
                  </a:schemeClr>
                </a:solidFill>
              </a:rPr>
              <a:t>hospitality</a:t>
            </a:r>
            <a:r>
              <a:rPr lang="pt-PT" sz="2000" dirty="0" smtClean="0">
                <a:solidFill>
                  <a:schemeClr val="bg1">
                    <a:lumMod val="75000"/>
                  </a:schemeClr>
                </a:solidFill>
              </a:rPr>
              <a:t> </a:t>
            </a:r>
            <a:r>
              <a:rPr lang="pt-PT" sz="2000" dirty="0" err="1" smtClean="0">
                <a:solidFill>
                  <a:schemeClr val="bg1">
                    <a:lumMod val="75000"/>
                  </a:schemeClr>
                </a:solidFill>
              </a:rPr>
              <a:t>industry</a:t>
            </a:r>
            <a:r>
              <a:rPr lang="pt-PT" sz="2000" dirty="0" smtClean="0">
                <a:solidFill>
                  <a:schemeClr val="bg1">
                    <a:lumMod val="75000"/>
                  </a:schemeClr>
                </a:solidFill>
              </a:rPr>
              <a:t> </a:t>
            </a:r>
            <a:r>
              <a:rPr lang="pt-PT" sz="2000" dirty="0" err="1" smtClean="0">
                <a:solidFill>
                  <a:schemeClr val="bg1">
                    <a:lumMod val="75000"/>
                  </a:schemeClr>
                </a:solidFill>
              </a:rPr>
              <a:t>and</a:t>
            </a:r>
            <a:r>
              <a:rPr lang="pt-PT" sz="2000" dirty="0" smtClean="0">
                <a:solidFill>
                  <a:schemeClr val="bg1">
                    <a:lumMod val="75000"/>
                  </a:schemeClr>
                </a:solidFill>
              </a:rPr>
              <a:t> in </a:t>
            </a:r>
            <a:r>
              <a:rPr lang="pt-PT" sz="2000" dirty="0" err="1" smtClean="0">
                <a:solidFill>
                  <a:schemeClr val="bg1">
                    <a:lumMod val="75000"/>
                  </a:schemeClr>
                </a:solidFill>
              </a:rPr>
              <a:t>international</a:t>
            </a:r>
            <a:r>
              <a:rPr lang="pt-PT" sz="2000" dirty="0" smtClean="0">
                <a:solidFill>
                  <a:schemeClr val="bg1">
                    <a:lumMod val="75000"/>
                  </a:schemeClr>
                </a:solidFill>
              </a:rPr>
              <a:t> </a:t>
            </a:r>
            <a:r>
              <a:rPr lang="pt-PT" sz="2000" dirty="0" err="1" smtClean="0">
                <a:solidFill>
                  <a:schemeClr val="bg1">
                    <a:lumMod val="75000"/>
                  </a:schemeClr>
                </a:solidFill>
              </a:rPr>
              <a:t>markets</a:t>
            </a:r>
            <a:r>
              <a:rPr lang="pt-PT" sz="2000" dirty="0" smtClean="0">
                <a:solidFill>
                  <a:schemeClr val="bg1">
                    <a:lumMod val="75000"/>
                  </a:schemeClr>
                </a:solidFill>
              </a:rPr>
              <a:t>.</a:t>
            </a:r>
          </a:p>
          <a:p>
            <a:r>
              <a:rPr lang="pt-PT" sz="2000" dirty="0" smtClean="0">
                <a:solidFill>
                  <a:schemeClr val="bg1">
                    <a:lumMod val="75000"/>
                  </a:schemeClr>
                </a:solidFill>
              </a:rPr>
              <a:t>To </a:t>
            </a:r>
            <a:r>
              <a:rPr lang="pt-PT" sz="2000" dirty="0" err="1" smtClean="0">
                <a:solidFill>
                  <a:schemeClr val="bg1">
                    <a:lumMod val="75000"/>
                  </a:schemeClr>
                </a:solidFill>
              </a:rPr>
              <a:t>begin</a:t>
            </a:r>
            <a:r>
              <a:rPr lang="pt-PT" sz="2000" dirty="0" smtClean="0">
                <a:solidFill>
                  <a:schemeClr val="bg1">
                    <a:lumMod val="75000"/>
                  </a:schemeClr>
                </a:solidFill>
              </a:rPr>
              <a:t> </a:t>
            </a:r>
            <a:r>
              <a:rPr lang="pt-PT" sz="2000" dirty="0" err="1" smtClean="0">
                <a:solidFill>
                  <a:schemeClr val="bg1">
                    <a:lumMod val="75000"/>
                  </a:schemeClr>
                </a:solidFill>
              </a:rPr>
              <a:t>with</a:t>
            </a:r>
            <a:r>
              <a:rPr lang="pt-PT" sz="2000" dirty="0" smtClean="0">
                <a:solidFill>
                  <a:schemeClr val="bg1">
                    <a:lumMod val="75000"/>
                  </a:schemeClr>
                </a:solidFill>
              </a:rPr>
              <a:t>, I </a:t>
            </a:r>
            <a:r>
              <a:rPr lang="pt-PT" sz="2000" dirty="0" err="1" smtClean="0">
                <a:solidFill>
                  <a:schemeClr val="bg1">
                    <a:lumMod val="75000"/>
                  </a:schemeClr>
                </a:solidFill>
              </a:rPr>
              <a:t>would</a:t>
            </a:r>
            <a:r>
              <a:rPr lang="pt-PT" sz="2000" dirty="0" smtClean="0">
                <a:solidFill>
                  <a:schemeClr val="bg1">
                    <a:lumMod val="75000"/>
                  </a:schemeClr>
                </a:solidFill>
              </a:rPr>
              <a:t> </a:t>
            </a:r>
            <a:r>
              <a:rPr lang="pt-PT" sz="2000" dirty="0" err="1" smtClean="0">
                <a:solidFill>
                  <a:schemeClr val="bg1">
                    <a:lumMod val="75000"/>
                  </a:schemeClr>
                </a:solidFill>
              </a:rPr>
              <a:t>like</a:t>
            </a:r>
            <a:r>
              <a:rPr lang="pt-PT" sz="2000" dirty="0" smtClean="0">
                <a:solidFill>
                  <a:schemeClr val="bg1">
                    <a:lumMod val="75000"/>
                  </a:schemeClr>
                </a:solidFill>
              </a:rPr>
              <a:t> to </a:t>
            </a:r>
            <a:r>
              <a:rPr lang="pt-PT" sz="2000" dirty="0" err="1" smtClean="0">
                <a:solidFill>
                  <a:schemeClr val="bg1">
                    <a:lumMod val="75000"/>
                  </a:schemeClr>
                </a:solidFill>
              </a:rPr>
              <a:t>thank</a:t>
            </a:r>
            <a:r>
              <a:rPr lang="pt-PT" sz="2000" dirty="0" smtClean="0">
                <a:solidFill>
                  <a:schemeClr val="bg1">
                    <a:lumMod val="75000"/>
                  </a:schemeClr>
                </a:solidFill>
              </a:rPr>
              <a:t> </a:t>
            </a:r>
            <a:r>
              <a:rPr lang="pt-PT" sz="2000" dirty="0" err="1" smtClean="0">
                <a:solidFill>
                  <a:schemeClr val="bg1">
                    <a:lumMod val="75000"/>
                  </a:schemeClr>
                </a:solidFill>
              </a:rPr>
              <a:t>you</a:t>
            </a:r>
            <a:r>
              <a:rPr lang="pt-PT" sz="2000" dirty="0" smtClean="0">
                <a:solidFill>
                  <a:schemeClr val="bg1">
                    <a:lumMod val="75000"/>
                  </a:schemeClr>
                </a:solidFill>
              </a:rPr>
              <a:t> for </a:t>
            </a:r>
            <a:r>
              <a:rPr lang="pt-PT" sz="2000" dirty="0" err="1" smtClean="0">
                <a:solidFill>
                  <a:schemeClr val="bg1">
                    <a:lumMod val="75000"/>
                  </a:schemeClr>
                </a:solidFill>
              </a:rPr>
              <a:t>your</a:t>
            </a:r>
            <a:r>
              <a:rPr lang="pt-PT" sz="2000" dirty="0" smtClean="0">
                <a:solidFill>
                  <a:schemeClr val="bg1">
                    <a:lumMod val="75000"/>
                  </a:schemeClr>
                </a:solidFill>
              </a:rPr>
              <a:t> time </a:t>
            </a:r>
            <a:r>
              <a:rPr lang="pt-PT" sz="2000" dirty="0" err="1" smtClean="0">
                <a:solidFill>
                  <a:schemeClr val="bg1">
                    <a:lumMod val="75000"/>
                  </a:schemeClr>
                </a:solidFill>
              </a:rPr>
              <a:t>reading</a:t>
            </a:r>
            <a:r>
              <a:rPr lang="pt-PT" sz="2000" dirty="0" smtClean="0">
                <a:solidFill>
                  <a:schemeClr val="bg1">
                    <a:lumMod val="75000"/>
                  </a:schemeClr>
                </a:solidFill>
              </a:rPr>
              <a:t> </a:t>
            </a:r>
            <a:r>
              <a:rPr lang="pt-PT" sz="2000" dirty="0" err="1" smtClean="0">
                <a:solidFill>
                  <a:schemeClr val="bg1">
                    <a:lumMod val="75000"/>
                  </a:schemeClr>
                </a:solidFill>
              </a:rPr>
              <a:t>this</a:t>
            </a:r>
            <a:r>
              <a:rPr lang="pt-PT" sz="2000" dirty="0" smtClean="0">
                <a:solidFill>
                  <a:schemeClr val="bg1">
                    <a:lumMod val="75000"/>
                  </a:schemeClr>
                </a:solidFill>
              </a:rPr>
              <a:t> </a:t>
            </a:r>
            <a:r>
              <a:rPr lang="pt-PT" sz="2000" dirty="0" err="1" smtClean="0">
                <a:solidFill>
                  <a:schemeClr val="bg1">
                    <a:lumMod val="75000"/>
                  </a:schemeClr>
                </a:solidFill>
              </a:rPr>
              <a:t>letter</a:t>
            </a:r>
            <a:r>
              <a:rPr lang="pt-PT" sz="2000" dirty="0" smtClean="0">
                <a:solidFill>
                  <a:schemeClr val="bg1">
                    <a:lumMod val="75000"/>
                  </a:schemeClr>
                </a:solidFill>
              </a:rPr>
              <a:t> </a:t>
            </a:r>
            <a:r>
              <a:rPr lang="pt-PT" sz="2000" dirty="0" err="1" smtClean="0">
                <a:solidFill>
                  <a:schemeClr val="bg1">
                    <a:lumMod val="75000"/>
                  </a:schemeClr>
                </a:solidFill>
              </a:rPr>
              <a:t>and</a:t>
            </a:r>
            <a:r>
              <a:rPr lang="pt-PT" sz="2000" dirty="0" smtClean="0">
                <a:solidFill>
                  <a:schemeClr val="bg1">
                    <a:lumMod val="75000"/>
                  </a:schemeClr>
                </a:solidFill>
              </a:rPr>
              <a:t>, </a:t>
            </a:r>
            <a:r>
              <a:rPr lang="pt-PT" sz="2000" dirty="0" err="1" smtClean="0">
                <a:solidFill>
                  <a:schemeClr val="bg1">
                    <a:lumMod val="75000"/>
                  </a:schemeClr>
                </a:solidFill>
              </a:rPr>
              <a:t>if</a:t>
            </a:r>
            <a:r>
              <a:rPr lang="pt-PT" sz="2000" dirty="0" smtClean="0">
                <a:solidFill>
                  <a:schemeClr val="bg1">
                    <a:lumMod val="75000"/>
                  </a:schemeClr>
                </a:solidFill>
              </a:rPr>
              <a:t> </a:t>
            </a:r>
            <a:r>
              <a:rPr lang="pt-PT" sz="2000" dirty="0" err="1" smtClean="0">
                <a:solidFill>
                  <a:schemeClr val="bg1">
                    <a:lumMod val="75000"/>
                  </a:schemeClr>
                </a:solidFill>
              </a:rPr>
              <a:t>it</a:t>
            </a:r>
            <a:r>
              <a:rPr lang="pt-PT" sz="2000" dirty="0" smtClean="0">
                <a:solidFill>
                  <a:schemeClr val="bg1">
                    <a:lumMod val="75000"/>
                  </a:schemeClr>
                </a:solidFill>
              </a:rPr>
              <a:t> </a:t>
            </a:r>
            <a:r>
              <a:rPr lang="pt-PT" sz="2000" dirty="0" err="1" smtClean="0">
                <a:solidFill>
                  <a:schemeClr val="bg1">
                    <a:lumMod val="75000"/>
                  </a:schemeClr>
                </a:solidFill>
              </a:rPr>
              <a:t>is</a:t>
            </a:r>
            <a:r>
              <a:rPr lang="pt-PT" sz="2000" dirty="0" smtClean="0">
                <a:solidFill>
                  <a:schemeClr val="bg1">
                    <a:lumMod val="75000"/>
                  </a:schemeClr>
                </a:solidFill>
              </a:rPr>
              <a:t> </a:t>
            </a:r>
            <a:r>
              <a:rPr lang="pt-PT" sz="2000" dirty="0" err="1" smtClean="0">
                <a:solidFill>
                  <a:schemeClr val="bg1">
                    <a:lumMod val="75000"/>
                  </a:schemeClr>
                </a:solidFill>
              </a:rPr>
              <a:t>the</a:t>
            </a:r>
            <a:r>
              <a:rPr lang="pt-PT" sz="2000" dirty="0" smtClean="0">
                <a:solidFill>
                  <a:schemeClr val="bg1">
                    <a:lumMod val="75000"/>
                  </a:schemeClr>
                </a:solidFill>
              </a:rPr>
              <a:t> case, for </a:t>
            </a:r>
            <a:r>
              <a:rPr lang="pt-PT" sz="2000" dirty="0" err="1" smtClean="0">
                <a:solidFill>
                  <a:schemeClr val="bg1">
                    <a:lumMod val="75000"/>
                  </a:schemeClr>
                </a:solidFill>
              </a:rPr>
              <a:t>considering</a:t>
            </a:r>
            <a:r>
              <a:rPr lang="pt-PT" sz="2000" dirty="0" smtClean="0">
                <a:solidFill>
                  <a:schemeClr val="bg1">
                    <a:lumMod val="75000"/>
                  </a:schemeClr>
                </a:solidFill>
              </a:rPr>
              <a:t> me for </a:t>
            </a:r>
            <a:r>
              <a:rPr lang="pt-PT" sz="2000" dirty="0" err="1" smtClean="0">
                <a:solidFill>
                  <a:schemeClr val="bg1">
                    <a:lumMod val="75000"/>
                  </a:schemeClr>
                </a:solidFill>
              </a:rPr>
              <a:t>the</a:t>
            </a:r>
            <a:r>
              <a:rPr lang="pt-PT" sz="2000" dirty="0" smtClean="0">
                <a:solidFill>
                  <a:schemeClr val="bg1">
                    <a:lumMod val="75000"/>
                  </a:schemeClr>
                </a:solidFill>
              </a:rPr>
              <a:t> </a:t>
            </a:r>
            <a:r>
              <a:rPr lang="pt-PT" sz="2000" dirty="0" err="1" smtClean="0">
                <a:solidFill>
                  <a:schemeClr val="bg1">
                    <a:lumMod val="75000"/>
                  </a:schemeClr>
                </a:solidFill>
              </a:rPr>
              <a:t>position</a:t>
            </a:r>
            <a:r>
              <a:rPr lang="pt-PT" sz="2000" dirty="0" smtClean="0">
                <a:solidFill>
                  <a:schemeClr val="bg1">
                    <a:lumMod val="75000"/>
                  </a:schemeClr>
                </a:solidFill>
              </a:rPr>
              <a:t>.</a:t>
            </a:r>
          </a:p>
          <a:p>
            <a:r>
              <a:rPr lang="pt-PT" sz="2000" dirty="0" err="1" smtClean="0">
                <a:solidFill>
                  <a:schemeClr val="bg1">
                    <a:lumMod val="75000"/>
                  </a:schemeClr>
                </a:solidFill>
              </a:rPr>
              <a:t>My</a:t>
            </a:r>
            <a:r>
              <a:rPr lang="pt-PT" sz="2000" dirty="0" smtClean="0">
                <a:solidFill>
                  <a:schemeClr val="bg1">
                    <a:lumMod val="75000"/>
                  </a:schemeClr>
                </a:solidFill>
              </a:rPr>
              <a:t> </a:t>
            </a:r>
            <a:r>
              <a:rPr lang="pt-PT" sz="2000" dirty="0" err="1" smtClean="0">
                <a:solidFill>
                  <a:schemeClr val="bg1">
                    <a:lumMod val="75000"/>
                  </a:schemeClr>
                </a:solidFill>
              </a:rPr>
              <a:t>name</a:t>
            </a:r>
            <a:r>
              <a:rPr lang="pt-PT" sz="2000" dirty="0" smtClean="0">
                <a:solidFill>
                  <a:schemeClr val="bg1">
                    <a:lumMod val="75000"/>
                  </a:schemeClr>
                </a:solidFill>
              </a:rPr>
              <a:t> </a:t>
            </a:r>
            <a:r>
              <a:rPr lang="pt-PT" sz="2000" dirty="0" err="1" smtClean="0">
                <a:solidFill>
                  <a:schemeClr val="bg1">
                    <a:lumMod val="75000"/>
                  </a:schemeClr>
                </a:solidFill>
              </a:rPr>
              <a:t>is</a:t>
            </a:r>
            <a:r>
              <a:rPr lang="pt-PT" sz="2000" dirty="0" smtClean="0">
                <a:solidFill>
                  <a:schemeClr val="bg1">
                    <a:lumMod val="75000"/>
                  </a:schemeClr>
                </a:solidFill>
              </a:rPr>
              <a:t> xxx </a:t>
            </a:r>
            <a:r>
              <a:rPr lang="pt-PT" sz="2000" dirty="0" err="1" smtClean="0">
                <a:solidFill>
                  <a:schemeClr val="bg1">
                    <a:lumMod val="75000"/>
                  </a:schemeClr>
                </a:solidFill>
              </a:rPr>
              <a:t>and</a:t>
            </a:r>
            <a:r>
              <a:rPr lang="pt-PT" sz="2000" dirty="0" smtClean="0">
                <a:solidFill>
                  <a:schemeClr val="bg1">
                    <a:lumMod val="75000"/>
                  </a:schemeClr>
                </a:solidFill>
              </a:rPr>
              <a:t> </a:t>
            </a:r>
            <a:r>
              <a:rPr lang="pt-PT" sz="2000" dirty="0" err="1" smtClean="0">
                <a:solidFill>
                  <a:schemeClr val="bg1">
                    <a:lumMod val="75000"/>
                  </a:schemeClr>
                </a:solidFill>
              </a:rPr>
              <a:t>I’m</a:t>
            </a:r>
            <a:r>
              <a:rPr lang="pt-PT" sz="2000" dirty="0" smtClean="0">
                <a:solidFill>
                  <a:schemeClr val="bg1">
                    <a:lumMod val="75000"/>
                  </a:schemeClr>
                </a:solidFill>
              </a:rPr>
              <a:t> </a:t>
            </a:r>
            <a:r>
              <a:rPr lang="pt-PT" sz="2000" dirty="0" err="1" smtClean="0">
                <a:solidFill>
                  <a:schemeClr val="bg1">
                    <a:lumMod val="75000"/>
                  </a:schemeClr>
                </a:solidFill>
              </a:rPr>
              <a:t>writing</a:t>
            </a:r>
            <a:r>
              <a:rPr lang="pt-PT" sz="2000" dirty="0" smtClean="0">
                <a:solidFill>
                  <a:schemeClr val="bg1">
                    <a:lumMod val="75000"/>
                  </a:schemeClr>
                </a:solidFill>
              </a:rPr>
              <a:t> to </a:t>
            </a:r>
            <a:r>
              <a:rPr lang="pt-PT" sz="2000" dirty="0" err="1" smtClean="0">
                <a:solidFill>
                  <a:schemeClr val="bg1">
                    <a:lumMod val="75000"/>
                  </a:schemeClr>
                </a:solidFill>
              </a:rPr>
              <a:t>express</a:t>
            </a:r>
            <a:r>
              <a:rPr lang="pt-PT" sz="2000" dirty="0" smtClean="0">
                <a:solidFill>
                  <a:schemeClr val="bg1">
                    <a:lumMod val="75000"/>
                  </a:schemeClr>
                </a:solidFill>
              </a:rPr>
              <a:t> </a:t>
            </a:r>
            <a:r>
              <a:rPr lang="pt-PT" sz="2000" dirty="0" err="1" smtClean="0">
                <a:solidFill>
                  <a:schemeClr val="bg1">
                    <a:lumMod val="75000"/>
                  </a:schemeClr>
                </a:solidFill>
              </a:rPr>
              <a:t>my</a:t>
            </a:r>
            <a:r>
              <a:rPr lang="pt-PT" sz="2000" dirty="0" smtClean="0">
                <a:solidFill>
                  <a:schemeClr val="bg1">
                    <a:lumMod val="75000"/>
                  </a:schemeClr>
                </a:solidFill>
              </a:rPr>
              <a:t> </a:t>
            </a:r>
            <a:r>
              <a:rPr lang="pt-PT" sz="2000" dirty="0" err="1" smtClean="0">
                <a:solidFill>
                  <a:schemeClr val="bg1">
                    <a:lumMod val="75000"/>
                  </a:schemeClr>
                </a:solidFill>
              </a:rPr>
              <a:t>strong</a:t>
            </a:r>
            <a:r>
              <a:rPr lang="pt-PT" sz="2000" dirty="0" smtClean="0">
                <a:solidFill>
                  <a:schemeClr val="bg1">
                    <a:lumMod val="75000"/>
                  </a:schemeClr>
                </a:solidFill>
              </a:rPr>
              <a:t> </a:t>
            </a:r>
            <a:r>
              <a:rPr lang="pt-PT" sz="2000" dirty="0" err="1" smtClean="0">
                <a:solidFill>
                  <a:schemeClr val="bg1">
                    <a:lumMod val="75000"/>
                  </a:schemeClr>
                </a:solidFill>
              </a:rPr>
              <a:t>interest</a:t>
            </a:r>
            <a:r>
              <a:rPr lang="pt-PT" sz="2000" dirty="0" smtClean="0">
                <a:solidFill>
                  <a:schemeClr val="bg1">
                    <a:lumMod val="75000"/>
                  </a:schemeClr>
                </a:solidFill>
              </a:rPr>
              <a:t> in</a:t>
            </a:r>
            <a:r>
              <a:rPr lang="pt-PT" sz="2000" dirty="0" smtClean="0"/>
              <a:t> </a:t>
            </a:r>
            <a:r>
              <a:rPr lang="pt-PT" sz="2000" dirty="0" err="1" smtClean="0">
                <a:solidFill>
                  <a:schemeClr val="bg1">
                    <a:lumMod val="75000"/>
                  </a:schemeClr>
                </a:solidFill>
              </a:rPr>
              <a:t>the</a:t>
            </a:r>
            <a:r>
              <a:rPr lang="pt-PT" sz="2000" dirty="0" smtClean="0">
                <a:solidFill>
                  <a:schemeClr val="bg1">
                    <a:lumMod val="75000"/>
                  </a:schemeClr>
                </a:solidFill>
              </a:rPr>
              <a:t> International Business </a:t>
            </a:r>
            <a:r>
              <a:rPr lang="pt-PT" sz="2000" dirty="0" err="1" smtClean="0">
                <a:solidFill>
                  <a:schemeClr val="bg1">
                    <a:lumMod val="75000"/>
                  </a:schemeClr>
                </a:solidFill>
              </a:rPr>
              <a:t>Development</a:t>
            </a:r>
            <a:r>
              <a:rPr lang="pt-PT" sz="2000" dirty="0" smtClean="0">
                <a:solidFill>
                  <a:schemeClr val="bg1">
                    <a:lumMod val="75000"/>
                  </a:schemeClr>
                </a:solidFill>
              </a:rPr>
              <a:t> </a:t>
            </a:r>
            <a:r>
              <a:rPr lang="pt-PT" sz="2000" dirty="0" err="1" smtClean="0">
                <a:solidFill>
                  <a:schemeClr val="bg1">
                    <a:lumMod val="75000"/>
                  </a:schemeClr>
                </a:solidFill>
              </a:rPr>
              <a:t>Executive</a:t>
            </a:r>
            <a:r>
              <a:rPr lang="pt-PT" sz="2000" dirty="0" smtClean="0">
                <a:solidFill>
                  <a:schemeClr val="bg1">
                    <a:lumMod val="75000"/>
                  </a:schemeClr>
                </a:solidFill>
              </a:rPr>
              <a:t> </a:t>
            </a:r>
            <a:r>
              <a:rPr lang="pt-PT" sz="2000" dirty="0" err="1" smtClean="0">
                <a:solidFill>
                  <a:schemeClr val="bg1">
                    <a:lumMod val="75000"/>
                  </a:schemeClr>
                </a:solidFill>
              </a:rPr>
              <a:t>position</a:t>
            </a:r>
            <a:r>
              <a:rPr lang="pt-PT" sz="2000" dirty="0" smtClean="0">
                <a:solidFill>
                  <a:schemeClr val="bg1">
                    <a:lumMod val="75000"/>
                  </a:schemeClr>
                </a:solidFill>
              </a:rPr>
              <a:t>.</a:t>
            </a:r>
          </a:p>
        </p:txBody>
      </p:sp>
      <p:sp>
        <p:nvSpPr>
          <p:cNvPr id="4" name="Slide Number Placeholder 3"/>
          <p:cNvSpPr>
            <a:spLocks noGrp="1"/>
          </p:cNvSpPr>
          <p:nvPr>
            <p:ph type="sldNum" sz="quarter" idx="12"/>
          </p:nvPr>
        </p:nvSpPr>
        <p:spPr/>
        <p:txBody>
          <a:bodyPr/>
          <a:lstStyle/>
          <a:p>
            <a:fld id="{8AEAD054-9927-45A5-871A-CAABACE37F32}" type="slidenum">
              <a:rPr lang="pt-PT" smtClean="0"/>
              <a:pPr/>
              <a:t>10</a:t>
            </a:fld>
            <a:endParaRPr lang="pt-PT"/>
          </a:p>
        </p:txBody>
      </p:sp>
      <p:sp>
        <p:nvSpPr>
          <p:cNvPr id="7" name="TextBox 6"/>
          <p:cNvSpPr txBox="1"/>
          <p:nvPr/>
        </p:nvSpPr>
        <p:spPr>
          <a:xfrm>
            <a:off x="3347864" y="4902259"/>
            <a:ext cx="5298263" cy="830997"/>
          </a:xfrm>
          <a:prstGeom prst="rect">
            <a:avLst/>
          </a:prstGeom>
          <a:solidFill>
            <a:srgbClr val="FFC000"/>
          </a:solidFill>
        </p:spPr>
        <p:txBody>
          <a:bodyPr wrap="square" rtlCol="0">
            <a:spAutoFit/>
          </a:bodyPr>
          <a:lstStyle/>
          <a:p>
            <a:r>
              <a:rPr lang="pt-PT" sz="2400" dirty="0" smtClean="0"/>
              <a:t>Job </a:t>
            </a:r>
            <a:r>
              <a:rPr lang="pt-PT" sz="2400" dirty="0" err="1" smtClean="0"/>
              <a:t>title</a:t>
            </a:r>
            <a:r>
              <a:rPr lang="pt-PT" sz="2400" dirty="0" smtClean="0"/>
              <a:t> </a:t>
            </a:r>
          </a:p>
          <a:p>
            <a:r>
              <a:rPr lang="pt-PT" sz="2400" dirty="0" smtClean="0"/>
              <a:t>(&amp; </a:t>
            </a:r>
            <a:r>
              <a:rPr lang="pt-PT" sz="2400" dirty="0" err="1" smtClean="0"/>
              <a:t>reference</a:t>
            </a:r>
            <a:r>
              <a:rPr lang="pt-PT" sz="2400" dirty="0" smtClean="0"/>
              <a:t> nº </a:t>
            </a:r>
            <a:r>
              <a:rPr lang="pt-PT" sz="2400" dirty="0" err="1" smtClean="0"/>
              <a:t>if</a:t>
            </a:r>
            <a:r>
              <a:rPr lang="pt-PT" sz="2400" dirty="0" smtClean="0"/>
              <a:t> </a:t>
            </a:r>
            <a:r>
              <a:rPr lang="pt-PT" sz="2400" dirty="0" err="1" smtClean="0"/>
              <a:t>known</a:t>
            </a:r>
            <a:r>
              <a:rPr lang="pt-PT" sz="2400" dirty="0" smtClean="0"/>
              <a:t>)</a:t>
            </a:r>
            <a:endParaRPr lang="pt-PT" sz="2400" dirty="0"/>
          </a:p>
        </p:txBody>
      </p:sp>
      <p:sp>
        <p:nvSpPr>
          <p:cNvPr id="9" name="TextBox 8"/>
          <p:cNvSpPr txBox="1"/>
          <p:nvPr/>
        </p:nvSpPr>
        <p:spPr>
          <a:xfrm>
            <a:off x="2987823" y="4294814"/>
            <a:ext cx="2808311" cy="461665"/>
          </a:xfrm>
          <a:prstGeom prst="rect">
            <a:avLst/>
          </a:prstGeom>
          <a:solidFill>
            <a:srgbClr val="FFC000"/>
          </a:solidFill>
        </p:spPr>
        <p:txBody>
          <a:bodyPr wrap="square" rtlCol="0">
            <a:spAutoFit/>
          </a:bodyPr>
          <a:lstStyle/>
          <a:p>
            <a:r>
              <a:rPr lang="pt-PT" sz="2400" dirty="0" err="1" smtClean="0"/>
              <a:t>Purpose</a:t>
            </a:r>
            <a:r>
              <a:rPr lang="pt-PT" sz="2400" dirty="0" smtClean="0"/>
              <a:t> </a:t>
            </a:r>
            <a:r>
              <a:rPr lang="pt-PT" sz="2400" dirty="0" err="1" smtClean="0"/>
              <a:t>of</a:t>
            </a:r>
            <a:r>
              <a:rPr lang="pt-PT" sz="2400" dirty="0" smtClean="0"/>
              <a:t> </a:t>
            </a:r>
            <a:r>
              <a:rPr lang="pt-PT" sz="2400" dirty="0" err="1" smtClean="0"/>
              <a:t>letter</a:t>
            </a:r>
            <a:endParaRPr lang="pt-PT" sz="2400" dirty="0"/>
          </a:p>
        </p:txBody>
      </p:sp>
      <p:sp>
        <p:nvSpPr>
          <p:cNvPr id="10" name="TextBox 9"/>
          <p:cNvSpPr txBox="1"/>
          <p:nvPr/>
        </p:nvSpPr>
        <p:spPr>
          <a:xfrm>
            <a:off x="3563888" y="6135687"/>
            <a:ext cx="5580113" cy="461665"/>
          </a:xfrm>
          <a:prstGeom prst="rect">
            <a:avLst/>
          </a:prstGeom>
          <a:solidFill>
            <a:srgbClr val="FFC000"/>
          </a:solidFill>
        </p:spPr>
        <p:txBody>
          <a:bodyPr wrap="square" rtlCol="0">
            <a:spAutoFit/>
          </a:bodyPr>
          <a:lstStyle/>
          <a:p>
            <a:r>
              <a:rPr lang="pt-PT" sz="2400" dirty="0" err="1" smtClean="0"/>
              <a:t>Where</a:t>
            </a:r>
            <a:r>
              <a:rPr lang="pt-PT" sz="2400" dirty="0" smtClean="0"/>
              <a:t> &amp; </a:t>
            </a:r>
            <a:r>
              <a:rPr lang="pt-PT" sz="2400" dirty="0" err="1" smtClean="0"/>
              <a:t>when</a:t>
            </a:r>
            <a:r>
              <a:rPr lang="pt-PT" sz="2400" dirty="0" smtClean="0"/>
              <a:t> </a:t>
            </a:r>
            <a:r>
              <a:rPr lang="pt-PT" sz="2400" dirty="0" err="1" smtClean="0"/>
              <a:t>advertised</a:t>
            </a:r>
            <a:r>
              <a:rPr lang="pt-PT" sz="2400" dirty="0" smtClean="0"/>
              <a:t>/</a:t>
            </a:r>
            <a:r>
              <a:rPr lang="pt-PT" sz="2400" dirty="0" err="1" smtClean="0"/>
              <a:t>posted</a:t>
            </a:r>
            <a:endParaRPr lang="pt-PT" sz="2400" dirty="0"/>
          </a:p>
        </p:txBody>
      </p:sp>
      <p:sp>
        <p:nvSpPr>
          <p:cNvPr id="11" name="TextBox 10"/>
          <p:cNvSpPr txBox="1"/>
          <p:nvPr/>
        </p:nvSpPr>
        <p:spPr>
          <a:xfrm>
            <a:off x="719572" y="3861048"/>
            <a:ext cx="7704856" cy="2308324"/>
          </a:xfrm>
          <a:prstGeom prst="rect">
            <a:avLst/>
          </a:prstGeom>
          <a:noFill/>
        </p:spPr>
        <p:txBody>
          <a:bodyPr wrap="square" rtlCol="0">
            <a:spAutoFit/>
          </a:bodyPr>
          <a:lstStyle/>
          <a:p>
            <a:r>
              <a:rPr lang="pt-PT" sz="2400" dirty="0" smtClean="0"/>
              <a:t>I </a:t>
            </a:r>
            <a:r>
              <a:rPr lang="pt-PT" sz="2400" dirty="0" err="1" smtClean="0"/>
              <a:t>am</a:t>
            </a:r>
            <a:r>
              <a:rPr lang="pt-PT" sz="2400" dirty="0" smtClean="0"/>
              <a:t> </a:t>
            </a:r>
            <a:r>
              <a:rPr lang="pt-PT" sz="2400" dirty="0" err="1" smtClean="0"/>
              <a:t>writing</a:t>
            </a:r>
            <a:r>
              <a:rPr lang="pt-PT" sz="2400" dirty="0" smtClean="0"/>
              <a:t> to </a:t>
            </a:r>
            <a:r>
              <a:rPr lang="pt-PT" sz="2400" dirty="0" err="1" smtClean="0"/>
              <a:t>express</a:t>
            </a:r>
            <a:r>
              <a:rPr lang="pt-PT" sz="2400" dirty="0" smtClean="0"/>
              <a:t> </a:t>
            </a:r>
            <a:r>
              <a:rPr lang="pt-PT" sz="2400" dirty="0" err="1" smtClean="0"/>
              <a:t>by</a:t>
            </a:r>
            <a:r>
              <a:rPr lang="pt-PT" sz="2400" dirty="0" smtClean="0"/>
              <a:t> </a:t>
            </a:r>
            <a:r>
              <a:rPr lang="pt-PT" sz="2400" dirty="0" err="1" smtClean="0"/>
              <a:t>interest</a:t>
            </a:r>
            <a:endParaRPr lang="pt-PT" sz="2400" dirty="0" smtClean="0"/>
          </a:p>
          <a:p>
            <a:endParaRPr lang="pt-PT" sz="2400" dirty="0" smtClean="0"/>
          </a:p>
          <a:p>
            <a:r>
              <a:rPr lang="pt-PT" sz="2400" dirty="0" smtClean="0"/>
              <a:t>in </a:t>
            </a:r>
            <a:r>
              <a:rPr lang="pt-PT" sz="2400" dirty="0" err="1" smtClean="0"/>
              <a:t>the</a:t>
            </a:r>
            <a:r>
              <a:rPr lang="pt-PT" sz="2400" dirty="0" smtClean="0"/>
              <a:t> International Business </a:t>
            </a:r>
            <a:r>
              <a:rPr lang="pt-PT" sz="2400" dirty="0" err="1" smtClean="0"/>
              <a:t>Development</a:t>
            </a:r>
            <a:r>
              <a:rPr lang="pt-PT" sz="2400" dirty="0" smtClean="0"/>
              <a:t> </a:t>
            </a:r>
            <a:r>
              <a:rPr lang="pt-PT" sz="2400" dirty="0" err="1" smtClean="0"/>
              <a:t>Executive</a:t>
            </a:r>
            <a:r>
              <a:rPr lang="pt-PT" sz="2400" dirty="0" smtClean="0"/>
              <a:t> </a:t>
            </a:r>
            <a:r>
              <a:rPr lang="pt-PT" sz="2400" dirty="0" err="1" smtClean="0"/>
              <a:t>position</a:t>
            </a:r>
            <a:r>
              <a:rPr lang="pt-PT" sz="2400" dirty="0" smtClean="0"/>
              <a:t>, </a:t>
            </a:r>
          </a:p>
          <a:p>
            <a:endParaRPr lang="pt-PT" sz="2400" dirty="0" smtClean="0"/>
          </a:p>
          <a:p>
            <a:r>
              <a:rPr lang="pt-PT" sz="2400" dirty="0" err="1" smtClean="0"/>
              <a:t>which</a:t>
            </a:r>
            <a:r>
              <a:rPr lang="pt-PT" sz="2400" dirty="0" smtClean="0"/>
              <a:t> </a:t>
            </a:r>
            <a:r>
              <a:rPr lang="pt-PT" sz="2400" dirty="0" err="1" smtClean="0"/>
              <a:t>was</a:t>
            </a:r>
            <a:r>
              <a:rPr lang="pt-PT" sz="2400" dirty="0" smtClean="0"/>
              <a:t> </a:t>
            </a:r>
            <a:r>
              <a:rPr lang="pt-PT" sz="2400" dirty="0" err="1" smtClean="0"/>
              <a:t>posted</a:t>
            </a:r>
            <a:r>
              <a:rPr lang="pt-PT" sz="2400" dirty="0" smtClean="0"/>
              <a:t> in </a:t>
            </a:r>
            <a:r>
              <a:rPr lang="pt-PT" sz="2400" i="1" dirty="0" err="1" smtClean="0"/>
              <a:t>the</a:t>
            </a:r>
            <a:r>
              <a:rPr lang="pt-PT" sz="2400" i="1" dirty="0" smtClean="0"/>
              <a:t> </a:t>
            </a:r>
            <a:r>
              <a:rPr lang="pt-PT" sz="2400" i="1" dirty="0" err="1" smtClean="0"/>
              <a:t>Guardian</a:t>
            </a:r>
            <a:r>
              <a:rPr lang="pt-PT" sz="2400" dirty="0" smtClean="0"/>
              <a:t>, 23 </a:t>
            </a:r>
            <a:r>
              <a:rPr lang="pt-PT" sz="2400" dirty="0" err="1" smtClean="0"/>
              <a:t>January</a:t>
            </a:r>
            <a:r>
              <a:rPr lang="pt-PT" sz="2400" dirty="0" smtClean="0"/>
              <a:t>, 2019.</a:t>
            </a:r>
            <a:endParaRPr lang="pt-PT" sz="2400" dirty="0"/>
          </a:p>
        </p:txBody>
      </p:sp>
    </p:spTree>
    <p:extLst>
      <p:ext uri="{BB962C8B-B14F-4D97-AF65-F5344CB8AC3E}">
        <p14:creationId xmlns:p14="http://schemas.microsoft.com/office/powerpoint/2010/main" val="201912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pt-PT" sz="2800" b="1" dirty="0" err="1" smtClean="0">
                <a:solidFill>
                  <a:srgbClr val="0070C0"/>
                </a:solidFill>
              </a:rPr>
              <a:t>Paragraph</a:t>
            </a:r>
            <a:r>
              <a:rPr lang="pt-PT" sz="2800" b="1" dirty="0" smtClean="0">
                <a:solidFill>
                  <a:srgbClr val="0070C0"/>
                </a:solidFill>
              </a:rPr>
              <a:t> 2</a:t>
            </a:r>
            <a:endParaRPr lang="pt-PT" sz="2800" b="1" dirty="0">
              <a:solidFill>
                <a:srgbClr val="0070C0"/>
              </a:solidFill>
            </a:endParaRPr>
          </a:p>
        </p:txBody>
      </p:sp>
      <p:sp>
        <p:nvSpPr>
          <p:cNvPr id="3" name="Content Placeholder 2"/>
          <p:cNvSpPr>
            <a:spLocks noGrp="1"/>
          </p:cNvSpPr>
          <p:nvPr>
            <p:ph idx="1"/>
          </p:nvPr>
        </p:nvSpPr>
        <p:spPr/>
        <p:txBody>
          <a:bodyPr/>
          <a:lstStyle/>
          <a:p>
            <a:r>
              <a:rPr lang="pt-PT" dirty="0" err="1" smtClean="0"/>
              <a:t>Purpose</a:t>
            </a:r>
            <a:r>
              <a:rPr lang="pt-PT" dirty="0" smtClean="0"/>
              <a:t>: to </a:t>
            </a:r>
            <a:r>
              <a:rPr lang="pt-PT" dirty="0" err="1" smtClean="0"/>
              <a:t>showcase</a:t>
            </a:r>
            <a:r>
              <a:rPr lang="pt-PT" dirty="0" smtClean="0"/>
              <a:t> </a:t>
            </a:r>
            <a:r>
              <a:rPr lang="pt-PT" dirty="0" err="1" smtClean="0"/>
              <a:t>your</a:t>
            </a:r>
            <a:r>
              <a:rPr lang="pt-PT" dirty="0" smtClean="0"/>
              <a:t> </a:t>
            </a:r>
            <a:r>
              <a:rPr lang="pt-PT" dirty="0" err="1" smtClean="0"/>
              <a:t>strengths</a:t>
            </a:r>
            <a:r>
              <a:rPr lang="pt-PT" dirty="0" smtClean="0"/>
              <a:t> </a:t>
            </a:r>
          </a:p>
          <a:p>
            <a:endParaRPr lang="pt-PT" sz="1200" dirty="0"/>
          </a:p>
          <a:p>
            <a:pPr marL="0" indent="0" algn="ctr">
              <a:buNone/>
            </a:pPr>
            <a:r>
              <a:rPr lang="pt-PT" dirty="0" smtClean="0"/>
              <a:t>KEY STRENGTH</a:t>
            </a:r>
          </a:p>
          <a:p>
            <a:pPr marL="0" indent="0" algn="ctr">
              <a:spcBef>
                <a:spcPts val="1200"/>
              </a:spcBef>
              <a:buNone/>
            </a:pPr>
            <a:r>
              <a:rPr lang="pt-PT" dirty="0"/>
              <a:t>FOREIGN LANGUAGE AS NATIVE LANGUAGE</a:t>
            </a:r>
          </a:p>
          <a:p>
            <a:pPr marL="0" indent="0">
              <a:buNone/>
            </a:pPr>
            <a:endParaRPr lang="pt-PT" dirty="0"/>
          </a:p>
          <a:p>
            <a:pPr marL="0" indent="0" algn="ctr">
              <a:buNone/>
            </a:pPr>
            <a:r>
              <a:rPr lang="pt-PT" dirty="0">
                <a:solidFill>
                  <a:srgbClr val="00B0F0"/>
                </a:solidFill>
              </a:rPr>
              <a:t>ACCESS TO OTHER COUNTRIES’ DATA/ WORK WITH OTHER </a:t>
            </a:r>
            <a:r>
              <a:rPr lang="pt-PT" dirty="0" smtClean="0">
                <a:solidFill>
                  <a:srgbClr val="00B0F0"/>
                </a:solidFill>
              </a:rPr>
              <a:t>COUNTRIES</a:t>
            </a:r>
            <a:endParaRPr lang="pt-PT" dirty="0" smtClean="0"/>
          </a:p>
          <a:p>
            <a:pPr marL="0" indent="0">
              <a:buNone/>
            </a:pPr>
            <a:endParaRPr lang="pt-PT"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11</a:t>
            </a:fld>
            <a:endParaRPr lang="pt-PT"/>
          </a:p>
        </p:txBody>
      </p:sp>
    </p:spTree>
    <p:extLst>
      <p:ext uri="{BB962C8B-B14F-4D97-AF65-F5344CB8AC3E}">
        <p14:creationId xmlns:p14="http://schemas.microsoft.com/office/powerpoint/2010/main" val="264729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14402"/>
          </a:xfrm>
        </p:spPr>
        <p:txBody>
          <a:bodyPr/>
          <a:lstStyle/>
          <a:p>
            <a:r>
              <a:rPr lang="en-GB" dirty="0"/>
              <a:t>What impression does each sentence give of the person who wrote it?</a:t>
            </a:r>
          </a:p>
        </p:txBody>
      </p:sp>
      <p:sp>
        <p:nvSpPr>
          <p:cNvPr id="3" name="Content Placeholder 2"/>
          <p:cNvSpPr>
            <a:spLocks noGrp="1"/>
          </p:cNvSpPr>
          <p:nvPr>
            <p:ph idx="1"/>
          </p:nvPr>
        </p:nvSpPr>
        <p:spPr>
          <a:xfrm>
            <a:off x="899592" y="4365104"/>
            <a:ext cx="7787208" cy="1761059"/>
          </a:xfrm>
        </p:spPr>
        <p:txBody>
          <a:bodyPr/>
          <a:lstStyle/>
          <a:p>
            <a:endParaRPr lang="en-GB"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12</a:t>
            </a:fld>
            <a:endParaRPr lang="pt-PT"/>
          </a:p>
        </p:txBody>
      </p:sp>
    </p:spTree>
    <p:extLst>
      <p:ext uri="{BB962C8B-B14F-4D97-AF65-F5344CB8AC3E}">
        <p14:creationId xmlns:p14="http://schemas.microsoft.com/office/powerpoint/2010/main" val="2912969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endParaRPr lang="pt-PT" sz="2000" dirty="0">
              <a:solidFill>
                <a:srgbClr val="00B0F0"/>
              </a:solidFill>
            </a:endParaRPr>
          </a:p>
        </p:txBody>
      </p:sp>
      <p:sp>
        <p:nvSpPr>
          <p:cNvPr id="3075" name="Rectangle 3"/>
          <p:cNvSpPr>
            <a:spLocks noGrp="1" noChangeArrowheads="1"/>
          </p:cNvSpPr>
          <p:nvPr>
            <p:ph type="body" idx="1"/>
          </p:nvPr>
        </p:nvSpPr>
        <p:spPr/>
        <p:txBody>
          <a:bodyPr/>
          <a:lstStyle/>
          <a:p>
            <a:pPr marL="0" indent="0">
              <a:buNone/>
            </a:pPr>
            <a:r>
              <a:rPr lang="en-GB" sz="4000" dirty="0"/>
              <a:t>Regarding my professional experiences, I possess nearly all the skills that I listed due to my membership in an international organization, namely AIESEC.</a:t>
            </a:r>
            <a:endParaRPr lang="pt-PT" sz="4000" dirty="0"/>
          </a:p>
          <a:p>
            <a:pPr marL="609600" indent="-609600"/>
            <a:endParaRPr lang="pt-PT" sz="4000"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13</a:t>
            </a:fld>
            <a:endParaRPr lang="pt-P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pt-PT" sz="1800" dirty="0">
              <a:solidFill>
                <a:srgbClr val="00B0F0"/>
              </a:solidFill>
            </a:endParaRPr>
          </a:p>
        </p:txBody>
      </p:sp>
      <p:sp>
        <p:nvSpPr>
          <p:cNvPr id="6147" name="Rectangle 3"/>
          <p:cNvSpPr>
            <a:spLocks noGrp="1" noChangeArrowheads="1"/>
          </p:cNvSpPr>
          <p:nvPr>
            <p:ph type="body" idx="1"/>
          </p:nvPr>
        </p:nvSpPr>
        <p:spPr>
          <a:xfrm>
            <a:off x="395536" y="1600200"/>
            <a:ext cx="8291264" cy="4925144"/>
          </a:xfrm>
        </p:spPr>
        <p:txBody>
          <a:bodyPr/>
          <a:lstStyle/>
          <a:p>
            <a:pPr>
              <a:lnSpc>
                <a:spcPct val="80000"/>
              </a:lnSpc>
              <a:buFontTx/>
              <a:buNone/>
            </a:pPr>
            <a:r>
              <a:rPr lang="pt-PT" sz="4000" dirty="0"/>
              <a:t>	</a:t>
            </a:r>
            <a:r>
              <a:rPr lang="pt-PT" sz="4000" dirty="0" err="1" smtClean="0"/>
              <a:t>While</a:t>
            </a:r>
            <a:r>
              <a:rPr lang="pt-PT" sz="4000" dirty="0" smtClean="0"/>
              <a:t> </a:t>
            </a:r>
            <a:r>
              <a:rPr lang="pt-PT" sz="4000" dirty="0" err="1" smtClean="0"/>
              <a:t>still</a:t>
            </a:r>
            <a:r>
              <a:rPr lang="pt-PT" sz="4000" dirty="0" smtClean="0"/>
              <a:t> a </a:t>
            </a:r>
            <a:r>
              <a:rPr lang="pt-PT" sz="4000" dirty="0" err="1" smtClean="0"/>
              <a:t>student</a:t>
            </a:r>
            <a:r>
              <a:rPr lang="pt-PT" sz="4000" dirty="0" smtClean="0"/>
              <a:t>, I </a:t>
            </a:r>
            <a:r>
              <a:rPr lang="pt-PT" sz="4000" dirty="0" err="1" smtClean="0"/>
              <a:t>was</a:t>
            </a:r>
            <a:r>
              <a:rPr lang="pt-PT" sz="4000" dirty="0" smtClean="0"/>
              <a:t> a </a:t>
            </a:r>
            <a:r>
              <a:rPr lang="pt-PT" sz="4000" dirty="0" err="1" smtClean="0"/>
              <a:t>member</a:t>
            </a:r>
            <a:r>
              <a:rPr lang="pt-PT" sz="4000" dirty="0" smtClean="0"/>
              <a:t> </a:t>
            </a:r>
            <a:r>
              <a:rPr lang="pt-PT" sz="4000" dirty="0" err="1" smtClean="0"/>
              <a:t>of</a:t>
            </a:r>
            <a:r>
              <a:rPr lang="pt-PT" sz="4000" dirty="0" smtClean="0"/>
              <a:t> AIESEC, </a:t>
            </a:r>
            <a:r>
              <a:rPr lang="pt-PT" sz="4000" dirty="0" err="1" smtClean="0"/>
              <a:t>an</a:t>
            </a:r>
            <a:r>
              <a:rPr lang="pt-PT" sz="4000" dirty="0" smtClean="0"/>
              <a:t> </a:t>
            </a:r>
            <a:r>
              <a:rPr lang="pt-PT" sz="4000" dirty="0" err="1" smtClean="0"/>
              <a:t>international</a:t>
            </a:r>
            <a:r>
              <a:rPr lang="pt-PT" sz="4000" dirty="0" smtClean="0"/>
              <a:t> </a:t>
            </a:r>
            <a:r>
              <a:rPr lang="pt-PT" sz="4000" dirty="0" err="1" smtClean="0"/>
              <a:t>organisation</a:t>
            </a:r>
            <a:r>
              <a:rPr lang="pt-PT" sz="4000" dirty="0" smtClean="0"/>
              <a:t>. </a:t>
            </a:r>
            <a:r>
              <a:rPr lang="pt-PT" sz="4000" dirty="0" err="1" smtClean="0"/>
              <a:t>This</a:t>
            </a:r>
            <a:r>
              <a:rPr lang="pt-PT" sz="4000" dirty="0" smtClean="0"/>
              <a:t> </a:t>
            </a:r>
            <a:r>
              <a:rPr lang="pt-PT" sz="4000" dirty="0" err="1" smtClean="0"/>
              <a:t>involvement</a:t>
            </a:r>
            <a:r>
              <a:rPr lang="pt-PT" sz="4000" dirty="0" smtClean="0"/>
              <a:t> </a:t>
            </a:r>
            <a:r>
              <a:rPr lang="pt-PT" sz="4000" dirty="0" err="1" smtClean="0"/>
              <a:t>enabled</a:t>
            </a:r>
            <a:r>
              <a:rPr lang="pt-PT" sz="4000" dirty="0" smtClean="0"/>
              <a:t> </a:t>
            </a:r>
            <a:r>
              <a:rPr lang="pt-PT" sz="4000" dirty="0"/>
              <a:t>me to </a:t>
            </a:r>
            <a:r>
              <a:rPr lang="pt-PT" sz="4000" dirty="0" err="1"/>
              <a:t>develop</a:t>
            </a:r>
            <a:r>
              <a:rPr lang="pt-PT" sz="4000" dirty="0"/>
              <a:t> a </a:t>
            </a:r>
            <a:r>
              <a:rPr lang="pt-PT" sz="4000" dirty="0" err="1"/>
              <a:t>wide</a:t>
            </a:r>
            <a:r>
              <a:rPr lang="pt-PT" sz="4000" dirty="0"/>
              <a:t> range </a:t>
            </a:r>
            <a:r>
              <a:rPr lang="pt-PT" sz="4000" dirty="0" err="1"/>
              <a:t>of</a:t>
            </a:r>
            <a:r>
              <a:rPr lang="pt-PT" sz="4000" dirty="0"/>
              <a:t> </a:t>
            </a:r>
            <a:r>
              <a:rPr lang="pt-PT" sz="4000" dirty="0" err="1"/>
              <a:t>professional</a:t>
            </a:r>
            <a:r>
              <a:rPr lang="pt-PT" sz="4000" dirty="0"/>
              <a:t> </a:t>
            </a:r>
            <a:r>
              <a:rPr lang="pt-PT" sz="4000" dirty="0" err="1"/>
              <a:t>skills</a:t>
            </a:r>
            <a:r>
              <a:rPr lang="pt-PT" sz="4000" dirty="0"/>
              <a:t> </a:t>
            </a:r>
            <a:r>
              <a:rPr lang="pt-PT" sz="4000" dirty="0" err="1"/>
              <a:t>which</a:t>
            </a:r>
            <a:r>
              <a:rPr lang="pt-PT" sz="4000" dirty="0"/>
              <a:t> are </a:t>
            </a:r>
            <a:r>
              <a:rPr lang="pt-PT" sz="4000" dirty="0" err="1"/>
              <a:t>relevant</a:t>
            </a:r>
            <a:r>
              <a:rPr lang="pt-PT" sz="4000" dirty="0"/>
              <a:t> to </a:t>
            </a:r>
            <a:r>
              <a:rPr lang="pt-PT" sz="4000" dirty="0" err="1"/>
              <a:t>the</a:t>
            </a:r>
            <a:r>
              <a:rPr lang="pt-PT" sz="4000" dirty="0"/>
              <a:t> </a:t>
            </a:r>
            <a:r>
              <a:rPr lang="pt-PT" sz="4000" dirty="0" err="1"/>
              <a:t>position</a:t>
            </a:r>
            <a:r>
              <a:rPr lang="pt-PT" sz="4000" dirty="0"/>
              <a:t> </a:t>
            </a:r>
            <a:r>
              <a:rPr lang="pt-PT" sz="4000" dirty="0" err="1" smtClean="0"/>
              <a:t>of</a:t>
            </a:r>
            <a:r>
              <a:rPr lang="pt-PT" sz="4000" dirty="0" smtClean="0"/>
              <a:t> International business </a:t>
            </a:r>
            <a:r>
              <a:rPr lang="pt-PT" sz="4000" dirty="0" err="1" smtClean="0"/>
              <a:t>development</a:t>
            </a:r>
            <a:r>
              <a:rPr lang="pt-PT" sz="4000" dirty="0" smtClean="0"/>
              <a:t> </a:t>
            </a:r>
            <a:r>
              <a:rPr lang="pt-PT" sz="4000" dirty="0" err="1" smtClean="0"/>
              <a:t>executive</a:t>
            </a:r>
            <a:r>
              <a:rPr lang="pt-PT" sz="4000" dirty="0" smtClean="0"/>
              <a:t>.</a:t>
            </a:r>
            <a:endParaRPr lang="pt-PT" sz="4000"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14</a:t>
            </a:fld>
            <a:endParaRPr lang="pt-P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pt-PT"/>
              <a:t>Structure</a:t>
            </a:r>
          </a:p>
        </p:txBody>
      </p:sp>
      <p:sp>
        <p:nvSpPr>
          <p:cNvPr id="9219" name="Rectangle 3"/>
          <p:cNvSpPr>
            <a:spLocks noGrp="1" noChangeArrowheads="1"/>
          </p:cNvSpPr>
          <p:nvPr>
            <p:ph type="body" idx="1"/>
          </p:nvPr>
        </p:nvSpPr>
        <p:spPr>
          <a:xfrm>
            <a:off x="395536" y="1340768"/>
            <a:ext cx="8291264" cy="5256584"/>
          </a:xfrm>
        </p:spPr>
        <p:txBody>
          <a:bodyPr/>
          <a:lstStyle/>
          <a:p>
            <a:pPr algn="ctr">
              <a:lnSpc>
                <a:spcPct val="90000"/>
              </a:lnSpc>
              <a:buFontTx/>
              <a:buNone/>
            </a:pPr>
            <a:r>
              <a:rPr lang="pt-PT" sz="2800" dirty="0" smtClean="0">
                <a:solidFill>
                  <a:srgbClr val="FFC000"/>
                </a:solidFill>
              </a:rPr>
              <a:t>INTRODUCE EXPERIENCE</a:t>
            </a:r>
          </a:p>
          <a:p>
            <a:pPr algn="ctr">
              <a:lnSpc>
                <a:spcPct val="90000"/>
              </a:lnSpc>
              <a:buNone/>
            </a:pPr>
            <a:r>
              <a:rPr lang="pt-PT" sz="2800" dirty="0" smtClean="0">
                <a:cs typeface="Arial" charset="0"/>
              </a:rPr>
              <a:t>↓</a:t>
            </a:r>
            <a:endParaRPr lang="pt-PT" sz="2800" dirty="0">
              <a:solidFill>
                <a:schemeClr val="folHlink"/>
              </a:solidFill>
            </a:endParaRPr>
          </a:p>
          <a:p>
            <a:pPr algn="ctr">
              <a:lnSpc>
                <a:spcPct val="90000"/>
              </a:lnSpc>
              <a:buFontTx/>
              <a:buNone/>
            </a:pPr>
            <a:r>
              <a:rPr lang="pt-PT" sz="2800" dirty="0" smtClean="0">
                <a:solidFill>
                  <a:schemeClr val="folHlink"/>
                </a:solidFill>
              </a:rPr>
              <a:t>SPECIFIC EXPERIENCE </a:t>
            </a:r>
            <a:r>
              <a:rPr lang="pt-PT" sz="2800" dirty="0" err="1" smtClean="0">
                <a:solidFill>
                  <a:schemeClr val="folHlink"/>
                </a:solidFill>
              </a:rPr>
              <a:t>or</a:t>
            </a:r>
            <a:r>
              <a:rPr lang="pt-PT" sz="2800" dirty="0" smtClean="0">
                <a:solidFill>
                  <a:schemeClr val="folHlink"/>
                </a:solidFill>
              </a:rPr>
              <a:t> LINK</a:t>
            </a:r>
            <a:endParaRPr lang="pt-PT" sz="2800" dirty="0">
              <a:solidFill>
                <a:schemeClr val="folHlink"/>
              </a:solidFill>
            </a:endParaRPr>
          </a:p>
          <a:p>
            <a:pPr algn="ctr">
              <a:lnSpc>
                <a:spcPct val="90000"/>
              </a:lnSpc>
              <a:buFontTx/>
              <a:buNone/>
            </a:pPr>
            <a:r>
              <a:rPr lang="pt-PT" sz="2800" dirty="0">
                <a:cs typeface="Arial" charset="0"/>
              </a:rPr>
              <a:t>↓</a:t>
            </a:r>
          </a:p>
          <a:p>
            <a:pPr algn="ctr">
              <a:lnSpc>
                <a:spcPct val="90000"/>
              </a:lnSpc>
              <a:buFontTx/>
              <a:buNone/>
            </a:pPr>
            <a:r>
              <a:rPr lang="pt-PT" sz="2800" dirty="0">
                <a:solidFill>
                  <a:schemeClr val="accent2"/>
                </a:solidFill>
                <a:cs typeface="Arial" charset="0"/>
              </a:rPr>
              <a:t>DEVELOPED </a:t>
            </a:r>
          </a:p>
          <a:p>
            <a:pPr algn="ctr">
              <a:lnSpc>
                <a:spcPct val="90000"/>
              </a:lnSpc>
              <a:buFontTx/>
              <a:buNone/>
            </a:pPr>
            <a:r>
              <a:rPr lang="pt-PT" sz="2800" dirty="0">
                <a:cs typeface="Arial" charset="0"/>
              </a:rPr>
              <a:t>↓</a:t>
            </a:r>
          </a:p>
          <a:p>
            <a:pPr algn="ctr">
              <a:lnSpc>
                <a:spcPct val="90000"/>
              </a:lnSpc>
              <a:buFontTx/>
              <a:buNone/>
            </a:pPr>
            <a:r>
              <a:rPr lang="pt-PT" sz="2800" dirty="0">
                <a:solidFill>
                  <a:schemeClr val="accent1"/>
                </a:solidFill>
                <a:cs typeface="Arial" charset="0"/>
              </a:rPr>
              <a:t>SKILL</a:t>
            </a:r>
            <a:r>
              <a:rPr lang="pt-PT" sz="2800" dirty="0">
                <a:cs typeface="Arial" charset="0"/>
              </a:rPr>
              <a:t> </a:t>
            </a:r>
          </a:p>
          <a:p>
            <a:pPr algn="ctr">
              <a:lnSpc>
                <a:spcPct val="90000"/>
              </a:lnSpc>
              <a:buFontTx/>
              <a:buNone/>
            </a:pPr>
            <a:r>
              <a:rPr lang="pt-PT" sz="2800" dirty="0">
                <a:cs typeface="Arial" charset="0"/>
              </a:rPr>
              <a:t>(</a:t>
            </a:r>
            <a:r>
              <a:rPr lang="pt-PT" sz="2800" dirty="0" err="1">
                <a:cs typeface="Arial" charset="0"/>
              </a:rPr>
              <a:t>what</a:t>
            </a:r>
            <a:r>
              <a:rPr lang="pt-PT" sz="2800" dirty="0">
                <a:cs typeface="Arial" charset="0"/>
              </a:rPr>
              <a:t> </a:t>
            </a:r>
            <a:r>
              <a:rPr lang="pt-PT" sz="2800" dirty="0" err="1">
                <a:cs typeface="Arial" charset="0"/>
              </a:rPr>
              <a:t>you</a:t>
            </a:r>
            <a:r>
              <a:rPr lang="pt-PT" sz="2800" dirty="0">
                <a:cs typeface="Arial" charset="0"/>
              </a:rPr>
              <a:t> </a:t>
            </a:r>
            <a:r>
              <a:rPr lang="pt-PT" sz="2800" dirty="0" err="1">
                <a:cs typeface="Arial" charset="0"/>
              </a:rPr>
              <a:t>learnt</a:t>
            </a:r>
            <a:r>
              <a:rPr lang="pt-PT" sz="2800" dirty="0">
                <a:cs typeface="Arial" charset="0"/>
              </a:rPr>
              <a:t> </a:t>
            </a:r>
            <a:r>
              <a:rPr lang="pt-PT" sz="2800" dirty="0" err="1">
                <a:cs typeface="Arial" charset="0"/>
              </a:rPr>
              <a:t>from</a:t>
            </a:r>
            <a:r>
              <a:rPr lang="pt-PT" sz="2800" dirty="0">
                <a:cs typeface="Arial" charset="0"/>
              </a:rPr>
              <a:t> </a:t>
            </a:r>
            <a:r>
              <a:rPr lang="pt-PT" sz="2800" dirty="0" err="1">
                <a:cs typeface="Arial" charset="0"/>
              </a:rPr>
              <a:t>it</a:t>
            </a:r>
            <a:r>
              <a:rPr lang="pt-PT" sz="2800" dirty="0">
                <a:cs typeface="Arial" charset="0"/>
              </a:rPr>
              <a:t>)</a:t>
            </a:r>
          </a:p>
          <a:p>
            <a:pPr algn="ctr">
              <a:lnSpc>
                <a:spcPct val="90000"/>
              </a:lnSpc>
              <a:buFontTx/>
              <a:buNone/>
            </a:pPr>
            <a:r>
              <a:rPr lang="pt-PT" sz="2800" dirty="0">
                <a:cs typeface="Arial" charset="0"/>
              </a:rPr>
              <a:t>↓</a:t>
            </a:r>
          </a:p>
          <a:p>
            <a:pPr algn="ctr">
              <a:lnSpc>
                <a:spcPct val="90000"/>
              </a:lnSpc>
              <a:buFontTx/>
              <a:buNone/>
            </a:pPr>
            <a:r>
              <a:rPr lang="pt-PT" sz="2800" dirty="0"/>
              <a:t>RELEVANCE TO </a:t>
            </a:r>
            <a:r>
              <a:rPr lang="pt-PT" sz="2800" dirty="0" smtClean="0"/>
              <a:t>JOB/LINK TO COMPANY BUSINESS</a:t>
            </a:r>
            <a:endParaRPr lang="pt-PT" sz="2800"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15</a:t>
            </a:fld>
            <a:endParaRPr lang="pt-PT"/>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634082"/>
          </a:xfrm>
        </p:spPr>
        <p:txBody>
          <a:bodyPr/>
          <a:lstStyle/>
          <a:p>
            <a:r>
              <a:rPr lang="pt-PT" sz="2000" dirty="0" err="1" smtClean="0">
                <a:solidFill>
                  <a:srgbClr val="00B0F0"/>
                </a:solidFill>
              </a:rPr>
              <a:t>Reformulated</a:t>
            </a:r>
            <a:r>
              <a:rPr lang="pt-PT" sz="2000" dirty="0" smtClean="0">
                <a:solidFill>
                  <a:srgbClr val="00B0F0"/>
                </a:solidFill>
              </a:rPr>
              <a:t> </a:t>
            </a:r>
            <a:r>
              <a:rPr lang="pt-PT" sz="2000" dirty="0" err="1">
                <a:solidFill>
                  <a:srgbClr val="00B0F0"/>
                </a:solidFill>
              </a:rPr>
              <a:t>text</a:t>
            </a:r>
            <a:r>
              <a:rPr lang="pt-PT" sz="2000" dirty="0">
                <a:solidFill>
                  <a:srgbClr val="00B0F0"/>
                </a:solidFill>
              </a:rPr>
              <a:t> </a:t>
            </a:r>
            <a:r>
              <a:rPr lang="pt-PT" sz="2000" dirty="0" smtClean="0">
                <a:solidFill>
                  <a:srgbClr val="00B0F0"/>
                </a:solidFill>
              </a:rPr>
              <a:t>1: International Business </a:t>
            </a:r>
            <a:r>
              <a:rPr lang="pt-PT" sz="2000" dirty="0" err="1" smtClean="0">
                <a:solidFill>
                  <a:srgbClr val="00B0F0"/>
                </a:solidFill>
              </a:rPr>
              <a:t>Development</a:t>
            </a:r>
            <a:r>
              <a:rPr lang="pt-PT" sz="2000" dirty="0" smtClean="0">
                <a:solidFill>
                  <a:srgbClr val="00B0F0"/>
                </a:solidFill>
              </a:rPr>
              <a:t> </a:t>
            </a:r>
            <a:r>
              <a:rPr lang="pt-PT" sz="2000" dirty="0" err="1" smtClean="0">
                <a:solidFill>
                  <a:srgbClr val="00B0F0"/>
                </a:solidFill>
              </a:rPr>
              <a:t>Executive</a:t>
            </a:r>
            <a:endParaRPr lang="pt-PT" sz="2000" dirty="0"/>
          </a:p>
        </p:txBody>
      </p:sp>
      <p:sp>
        <p:nvSpPr>
          <p:cNvPr id="10243" name="Rectangle 3"/>
          <p:cNvSpPr>
            <a:spLocks noGrp="1" noChangeArrowheads="1"/>
          </p:cNvSpPr>
          <p:nvPr>
            <p:ph type="body" idx="1"/>
          </p:nvPr>
        </p:nvSpPr>
        <p:spPr>
          <a:xfrm>
            <a:off x="395536" y="1700808"/>
            <a:ext cx="8291264" cy="4392488"/>
          </a:xfrm>
        </p:spPr>
        <p:txBody>
          <a:bodyPr/>
          <a:lstStyle/>
          <a:p>
            <a:pPr>
              <a:lnSpc>
                <a:spcPct val="90000"/>
              </a:lnSpc>
              <a:buFontTx/>
              <a:buNone/>
            </a:pPr>
            <a:r>
              <a:rPr lang="pt-PT" sz="4400" dirty="0"/>
              <a:t>	</a:t>
            </a:r>
            <a:r>
              <a:rPr lang="pt-PT" sz="3600" dirty="0" err="1" smtClean="0">
                <a:solidFill>
                  <a:srgbClr val="FFC000"/>
                </a:solidFill>
              </a:rPr>
              <a:t>While</a:t>
            </a:r>
            <a:r>
              <a:rPr lang="pt-PT" sz="3600" dirty="0" smtClean="0">
                <a:solidFill>
                  <a:srgbClr val="FFC000"/>
                </a:solidFill>
              </a:rPr>
              <a:t> </a:t>
            </a:r>
            <a:r>
              <a:rPr lang="pt-PT" sz="3600" dirty="0" err="1">
                <a:solidFill>
                  <a:srgbClr val="FFC000"/>
                </a:solidFill>
              </a:rPr>
              <a:t>still</a:t>
            </a:r>
            <a:r>
              <a:rPr lang="pt-PT" sz="3600" dirty="0">
                <a:solidFill>
                  <a:srgbClr val="FFC000"/>
                </a:solidFill>
              </a:rPr>
              <a:t> a </a:t>
            </a:r>
            <a:r>
              <a:rPr lang="pt-PT" sz="3600" dirty="0" err="1">
                <a:solidFill>
                  <a:srgbClr val="FFC000"/>
                </a:solidFill>
              </a:rPr>
              <a:t>student</a:t>
            </a:r>
            <a:r>
              <a:rPr lang="pt-PT" sz="3600" dirty="0">
                <a:solidFill>
                  <a:srgbClr val="FFC000"/>
                </a:solidFill>
              </a:rPr>
              <a:t>, I </a:t>
            </a:r>
            <a:r>
              <a:rPr lang="pt-PT" sz="3600" dirty="0" err="1">
                <a:solidFill>
                  <a:srgbClr val="FFC000"/>
                </a:solidFill>
              </a:rPr>
              <a:t>was</a:t>
            </a:r>
            <a:r>
              <a:rPr lang="pt-PT" sz="3600" dirty="0">
                <a:solidFill>
                  <a:srgbClr val="FFC000"/>
                </a:solidFill>
              </a:rPr>
              <a:t> a </a:t>
            </a:r>
            <a:r>
              <a:rPr lang="pt-PT" sz="3600" dirty="0" err="1">
                <a:solidFill>
                  <a:srgbClr val="FFC000"/>
                </a:solidFill>
              </a:rPr>
              <a:t>member</a:t>
            </a:r>
            <a:r>
              <a:rPr lang="pt-PT" sz="3600" dirty="0">
                <a:solidFill>
                  <a:srgbClr val="FFC000"/>
                </a:solidFill>
              </a:rPr>
              <a:t> </a:t>
            </a:r>
            <a:r>
              <a:rPr lang="pt-PT" sz="3600" dirty="0" err="1">
                <a:solidFill>
                  <a:srgbClr val="FFC000"/>
                </a:solidFill>
              </a:rPr>
              <a:t>of</a:t>
            </a:r>
            <a:r>
              <a:rPr lang="pt-PT" sz="3600" dirty="0">
                <a:solidFill>
                  <a:srgbClr val="FFC000"/>
                </a:solidFill>
              </a:rPr>
              <a:t> AIESEC, </a:t>
            </a:r>
            <a:r>
              <a:rPr lang="pt-PT" sz="3600" dirty="0" err="1">
                <a:solidFill>
                  <a:srgbClr val="FFC000"/>
                </a:solidFill>
              </a:rPr>
              <a:t>an</a:t>
            </a:r>
            <a:r>
              <a:rPr lang="pt-PT" sz="3600" dirty="0">
                <a:solidFill>
                  <a:srgbClr val="FFC000"/>
                </a:solidFill>
              </a:rPr>
              <a:t> </a:t>
            </a:r>
            <a:r>
              <a:rPr lang="pt-PT" sz="3600" dirty="0" err="1">
                <a:solidFill>
                  <a:srgbClr val="FFC000"/>
                </a:solidFill>
              </a:rPr>
              <a:t>international</a:t>
            </a:r>
            <a:r>
              <a:rPr lang="pt-PT" sz="3600" dirty="0">
                <a:solidFill>
                  <a:srgbClr val="FFC000"/>
                </a:solidFill>
              </a:rPr>
              <a:t> </a:t>
            </a:r>
            <a:r>
              <a:rPr lang="pt-PT" sz="3600" dirty="0" err="1" smtClean="0">
                <a:solidFill>
                  <a:srgbClr val="FFC000"/>
                </a:solidFill>
              </a:rPr>
              <a:t>student</a:t>
            </a:r>
            <a:r>
              <a:rPr lang="pt-PT" sz="3600" dirty="0" smtClean="0">
                <a:solidFill>
                  <a:srgbClr val="FFC000"/>
                </a:solidFill>
              </a:rPr>
              <a:t> </a:t>
            </a:r>
            <a:r>
              <a:rPr lang="pt-PT" sz="3600" dirty="0" err="1" smtClean="0">
                <a:solidFill>
                  <a:srgbClr val="FFC000"/>
                </a:solidFill>
              </a:rPr>
              <a:t>organisation</a:t>
            </a:r>
            <a:r>
              <a:rPr lang="pt-PT" sz="3600" dirty="0">
                <a:solidFill>
                  <a:srgbClr val="FFC000"/>
                </a:solidFill>
              </a:rPr>
              <a:t>. </a:t>
            </a:r>
            <a:r>
              <a:rPr lang="pt-PT" sz="3600" dirty="0" err="1">
                <a:solidFill>
                  <a:srgbClr val="92D050"/>
                </a:solidFill>
              </a:rPr>
              <a:t>This</a:t>
            </a:r>
            <a:r>
              <a:rPr lang="pt-PT" sz="3600" dirty="0">
                <a:solidFill>
                  <a:srgbClr val="92D050"/>
                </a:solidFill>
              </a:rPr>
              <a:t> </a:t>
            </a:r>
            <a:r>
              <a:rPr lang="pt-PT" sz="3600" dirty="0" err="1">
                <a:solidFill>
                  <a:srgbClr val="92D050"/>
                </a:solidFill>
              </a:rPr>
              <a:t>involvement</a:t>
            </a:r>
            <a:r>
              <a:rPr lang="pt-PT" sz="3600" dirty="0">
                <a:solidFill>
                  <a:srgbClr val="92D050"/>
                </a:solidFill>
              </a:rPr>
              <a:t> </a:t>
            </a:r>
            <a:r>
              <a:rPr lang="pt-PT" sz="3600" dirty="0" err="1" smtClean="0">
                <a:solidFill>
                  <a:schemeClr val="accent2"/>
                </a:solidFill>
              </a:rPr>
              <a:t>enabled</a:t>
            </a:r>
            <a:r>
              <a:rPr lang="pt-PT" sz="3600" dirty="0" smtClean="0">
                <a:solidFill>
                  <a:schemeClr val="accent2"/>
                </a:solidFill>
              </a:rPr>
              <a:t> </a:t>
            </a:r>
            <a:r>
              <a:rPr lang="pt-PT" sz="3600" dirty="0">
                <a:solidFill>
                  <a:schemeClr val="accent2"/>
                </a:solidFill>
              </a:rPr>
              <a:t>me to </a:t>
            </a:r>
            <a:r>
              <a:rPr lang="pt-PT" sz="3600" dirty="0" err="1">
                <a:solidFill>
                  <a:schemeClr val="accent2"/>
                </a:solidFill>
              </a:rPr>
              <a:t>develop</a:t>
            </a:r>
            <a:r>
              <a:rPr lang="pt-PT" sz="3600" dirty="0"/>
              <a:t> </a:t>
            </a:r>
            <a:r>
              <a:rPr lang="pt-PT" sz="3600" dirty="0">
                <a:solidFill>
                  <a:schemeClr val="accent1"/>
                </a:solidFill>
              </a:rPr>
              <a:t>a </a:t>
            </a:r>
            <a:r>
              <a:rPr lang="pt-PT" sz="3600" dirty="0" err="1">
                <a:solidFill>
                  <a:schemeClr val="accent1"/>
                </a:solidFill>
              </a:rPr>
              <a:t>wide</a:t>
            </a:r>
            <a:r>
              <a:rPr lang="pt-PT" sz="3600" dirty="0">
                <a:solidFill>
                  <a:schemeClr val="accent1"/>
                </a:solidFill>
              </a:rPr>
              <a:t> range </a:t>
            </a:r>
            <a:r>
              <a:rPr lang="pt-PT" sz="3600" dirty="0" err="1">
                <a:solidFill>
                  <a:schemeClr val="accent1"/>
                </a:solidFill>
              </a:rPr>
              <a:t>of</a:t>
            </a:r>
            <a:r>
              <a:rPr lang="pt-PT" sz="3600" dirty="0">
                <a:solidFill>
                  <a:schemeClr val="accent1"/>
                </a:solidFill>
              </a:rPr>
              <a:t> </a:t>
            </a:r>
            <a:r>
              <a:rPr lang="pt-PT" sz="3600" dirty="0" err="1">
                <a:solidFill>
                  <a:schemeClr val="accent1"/>
                </a:solidFill>
              </a:rPr>
              <a:t>professional</a:t>
            </a:r>
            <a:r>
              <a:rPr lang="pt-PT" sz="3600" dirty="0">
                <a:solidFill>
                  <a:schemeClr val="accent1"/>
                </a:solidFill>
              </a:rPr>
              <a:t> </a:t>
            </a:r>
            <a:r>
              <a:rPr lang="pt-PT" sz="3600" dirty="0" err="1" smtClean="0">
                <a:solidFill>
                  <a:schemeClr val="accent1"/>
                </a:solidFill>
              </a:rPr>
              <a:t>skills</a:t>
            </a:r>
            <a:r>
              <a:rPr lang="pt-PT" sz="3600" dirty="0" smtClean="0">
                <a:solidFill>
                  <a:schemeClr val="accent1"/>
                </a:solidFill>
              </a:rPr>
              <a:t> </a:t>
            </a:r>
            <a:r>
              <a:rPr lang="pt-PT" sz="3600" dirty="0" err="1" smtClean="0"/>
              <a:t>which</a:t>
            </a:r>
            <a:r>
              <a:rPr lang="pt-PT" sz="3600" dirty="0" smtClean="0"/>
              <a:t> </a:t>
            </a:r>
            <a:r>
              <a:rPr lang="pt-PT" sz="3600" dirty="0"/>
              <a:t>are </a:t>
            </a:r>
            <a:r>
              <a:rPr lang="pt-PT" sz="3600" dirty="0" err="1"/>
              <a:t>relevant</a:t>
            </a:r>
            <a:r>
              <a:rPr lang="pt-PT" sz="3600" dirty="0"/>
              <a:t> to </a:t>
            </a:r>
            <a:r>
              <a:rPr lang="pt-PT" sz="3600" dirty="0" err="1"/>
              <a:t>the</a:t>
            </a:r>
            <a:r>
              <a:rPr lang="pt-PT" sz="3600" dirty="0"/>
              <a:t> </a:t>
            </a:r>
            <a:r>
              <a:rPr lang="pt-PT" sz="3600" dirty="0" err="1"/>
              <a:t>position</a:t>
            </a:r>
            <a:r>
              <a:rPr lang="pt-PT" sz="3600" dirty="0"/>
              <a:t> </a:t>
            </a:r>
            <a:r>
              <a:rPr lang="pt-PT" sz="3600" dirty="0" err="1" smtClean="0"/>
              <a:t>of</a:t>
            </a:r>
            <a:r>
              <a:rPr lang="pt-PT" sz="3600" dirty="0" smtClean="0"/>
              <a:t> International Business </a:t>
            </a:r>
            <a:r>
              <a:rPr lang="pt-PT" sz="3600" dirty="0" err="1" smtClean="0"/>
              <a:t>Development</a:t>
            </a:r>
            <a:r>
              <a:rPr lang="pt-PT" sz="3600" dirty="0" smtClean="0"/>
              <a:t> </a:t>
            </a:r>
            <a:r>
              <a:rPr lang="pt-PT" sz="3600" dirty="0" err="1" smtClean="0"/>
              <a:t>Executive</a:t>
            </a:r>
            <a:r>
              <a:rPr lang="pt-PT" sz="3600" dirty="0" smtClean="0"/>
              <a:t>.</a:t>
            </a:r>
            <a:endParaRPr lang="pt-PT" sz="3600" dirty="0"/>
          </a:p>
          <a:p>
            <a:pPr>
              <a:lnSpc>
                <a:spcPct val="90000"/>
              </a:lnSpc>
              <a:buFontTx/>
              <a:buNone/>
            </a:pPr>
            <a:endParaRPr lang="pt-PT" sz="4400" dirty="0"/>
          </a:p>
          <a:p>
            <a:pPr>
              <a:lnSpc>
                <a:spcPct val="90000"/>
              </a:lnSpc>
            </a:pPr>
            <a:endParaRPr lang="pt-PT"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16</a:t>
            </a:fld>
            <a:endParaRPr lang="pt-P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pt-PT" dirty="0" err="1" smtClean="0"/>
              <a:t>Useful</a:t>
            </a:r>
            <a:r>
              <a:rPr lang="pt-PT" dirty="0" smtClean="0"/>
              <a:t> </a:t>
            </a:r>
            <a:r>
              <a:rPr lang="pt-PT" dirty="0" err="1" smtClean="0"/>
              <a:t>expressions</a:t>
            </a:r>
            <a:endParaRPr lang="pt-PT" dirty="0"/>
          </a:p>
        </p:txBody>
      </p:sp>
      <p:sp>
        <p:nvSpPr>
          <p:cNvPr id="11267" name="Rectangle 3"/>
          <p:cNvSpPr>
            <a:spLocks noGrp="1" noChangeArrowheads="1"/>
          </p:cNvSpPr>
          <p:nvPr>
            <p:ph type="body" idx="1"/>
          </p:nvPr>
        </p:nvSpPr>
        <p:spPr/>
        <p:txBody>
          <a:bodyPr/>
          <a:lstStyle/>
          <a:p>
            <a:r>
              <a:rPr lang="pt-PT" dirty="0" err="1">
                <a:solidFill>
                  <a:schemeClr val="accent2"/>
                </a:solidFill>
              </a:rPr>
              <a:t>enable</a:t>
            </a:r>
            <a:r>
              <a:rPr lang="pt-PT" dirty="0">
                <a:solidFill>
                  <a:schemeClr val="accent2"/>
                </a:solidFill>
              </a:rPr>
              <a:t> me to </a:t>
            </a:r>
            <a:r>
              <a:rPr lang="pt-PT" dirty="0" err="1">
                <a:solidFill>
                  <a:schemeClr val="accent2"/>
                </a:solidFill>
              </a:rPr>
              <a:t>develop</a:t>
            </a:r>
            <a:endParaRPr lang="pt-PT" dirty="0">
              <a:solidFill>
                <a:schemeClr val="accent2"/>
              </a:solidFill>
            </a:endParaRPr>
          </a:p>
          <a:p>
            <a:r>
              <a:rPr lang="pt-PT" dirty="0" err="1">
                <a:solidFill>
                  <a:schemeClr val="accent2"/>
                </a:solidFill>
              </a:rPr>
              <a:t>give</a:t>
            </a:r>
            <a:r>
              <a:rPr lang="pt-PT" dirty="0">
                <a:solidFill>
                  <a:schemeClr val="accent2"/>
                </a:solidFill>
              </a:rPr>
              <a:t> me a </a:t>
            </a:r>
            <a:r>
              <a:rPr lang="pt-PT" dirty="0" err="1">
                <a:solidFill>
                  <a:schemeClr val="accent2"/>
                </a:solidFill>
              </a:rPr>
              <a:t>thorough</a:t>
            </a:r>
            <a:r>
              <a:rPr lang="pt-PT" dirty="0">
                <a:solidFill>
                  <a:schemeClr val="accent2"/>
                </a:solidFill>
              </a:rPr>
              <a:t> </a:t>
            </a:r>
            <a:r>
              <a:rPr lang="pt-PT" dirty="0" err="1">
                <a:solidFill>
                  <a:schemeClr val="accent2"/>
                </a:solidFill>
              </a:rPr>
              <a:t>understanding</a:t>
            </a:r>
            <a:r>
              <a:rPr lang="pt-PT" dirty="0">
                <a:solidFill>
                  <a:schemeClr val="accent2"/>
                </a:solidFill>
              </a:rPr>
              <a:t> </a:t>
            </a:r>
            <a:r>
              <a:rPr lang="pt-PT" dirty="0" err="1">
                <a:solidFill>
                  <a:schemeClr val="accent2"/>
                </a:solidFill>
              </a:rPr>
              <a:t>of</a:t>
            </a:r>
            <a:r>
              <a:rPr lang="pt-PT" dirty="0">
                <a:solidFill>
                  <a:schemeClr val="accent2"/>
                </a:solidFill>
              </a:rPr>
              <a:t> ...</a:t>
            </a:r>
          </a:p>
          <a:p>
            <a:r>
              <a:rPr lang="pt-PT" dirty="0" err="1">
                <a:solidFill>
                  <a:schemeClr val="accent2"/>
                </a:solidFill>
              </a:rPr>
              <a:t>give</a:t>
            </a:r>
            <a:r>
              <a:rPr lang="pt-PT" dirty="0">
                <a:solidFill>
                  <a:schemeClr val="accent2"/>
                </a:solidFill>
              </a:rPr>
              <a:t> me a </a:t>
            </a:r>
            <a:r>
              <a:rPr lang="pt-PT" dirty="0" err="1">
                <a:solidFill>
                  <a:schemeClr val="accent2"/>
                </a:solidFill>
              </a:rPr>
              <a:t>solid</a:t>
            </a:r>
            <a:r>
              <a:rPr lang="pt-PT" dirty="0">
                <a:solidFill>
                  <a:schemeClr val="accent2"/>
                </a:solidFill>
              </a:rPr>
              <a:t> background in ...</a:t>
            </a:r>
          </a:p>
          <a:p>
            <a:r>
              <a:rPr lang="pt-PT" dirty="0" err="1">
                <a:solidFill>
                  <a:schemeClr val="accent2"/>
                </a:solidFill>
              </a:rPr>
              <a:t>help</a:t>
            </a:r>
            <a:r>
              <a:rPr lang="pt-PT" dirty="0">
                <a:solidFill>
                  <a:schemeClr val="accent2"/>
                </a:solidFill>
              </a:rPr>
              <a:t> me to </a:t>
            </a:r>
            <a:r>
              <a:rPr lang="pt-PT" dirty="0" err="1">
                <a:solidFill>
                  <a:schemeClr val="accent2"/>
                </a:solidFill>
              </a:rPr>
              <a:t>become</a:t>
            </a:r>
            <a:r>
              <a:rPr lang="pt-PT" dirty="0">
                <a:solidFill>
                  <a:schemeClr val="accent2"/>
                </a:solidFill>
              </a:rPr>
              <a:t> ...</a:t>
            </a:r>
          </a:p>
          <a:p>
            <a:r>
              <a:rPr lang="pt-PT" dirty="0" err="1">
                <a:solidFill>
                  <a:schemeClr val="accent2"/>
                </a:solidFill>
              </a:rPr>
              <a:t>give</a:t>
            </a:r>
            <a:r>
              <a:rPr lang="pt-PT" dirty="0">
                <a:solidFill>
                  <a:schemeClr val="accent2"/>
                </a:solidFill>
              </a:rPr>
              <a:t> me insight </a:t>
            </a:r>
            <a:r>
              <a:rPr lang="pt-PT" dirty="0" err="1">
                <a:solidFill>
                  <a:schemeClr val="accent2"/>
                </a:solidFill>
              </a:rPr>
              <a:t>into</a:t>
            </a:r>
            <a:r>
              <a:rPr lang="pt-PT" dirty="0">
                <a:solidFill>
                  <a:schemeClr val="accent2"/>
                </a:solidFill>
              </a:rPr>
              <a:t> ...</a:t>
            </a:r>
          </a:p>
          <a:p>
            <a:r>
              <a:rPr lang="pt-PT" dirty="0" err="1">
                <a:solidFill>
                  <a:schemeClr val="accent2"/>
                </a:solidFill>
              </a:rPr>
              <a:t>help</a:t>
            </a:r>
            <a:r>
              <a:rPr lang="pt-PT" dirty="0">
                <a:solidFill>
                  <a:schemeClr val="accent2"/>
                </a:solidFill>
              </a:rPr>
              <a:t> </a:t>
            </a:r>
            <a:r>
              <a:rPr lang="pt-PT" dirty="0" err="1">
                <a:solidFill>
                  <a:schemeClr val="accent2"/>
                </a:solidFill>
              </a:rPr>
              <a:t>make</a:t>
            </a:r>
            <a:r>
              <a:rPr lang="pt-PT" dirty="0">
                <a:solidFill>
                  <a:schemeClr val="accent2"/>
                </a:solidFill>
              </a:rPr>
              <a:t> me </a:t>
            </a:r>
            <a:r>
              <a:rPr lang="pt-PT" dirty="0" err="1">
                <a:solidFill>
                  <a:schemeClr val="accent2"/>
                </a:solidFill>
              </a:rPr>
              <a:t>aware</a:t>
            </a:r>
            <a:r>
              <a:rPr lang="pt-PT" dirty="0">
                <a:solidFill>
                  <a:schemeClr val="accent2"/>
                </a:solidFill>
              </a:rPr>
              <a:t> </a:t>
            </a:r>
            <a:r>
              <a:rPr lang="pt-PT" dirty="0" err="1">
                <a:solidFill>
                  <a:schemeClr val="accent2"/>
                </a:solidFill>
              </a:rPr>
              <a:t>of</a:t>
            </a:r>
            <a:r>
              <a:rPr lang="pt-PT" dirty="0">
                <a:solidFill>
                  <a:schemeClr val="accent2"/>
                </a:solidFill>
              </a:rPr>
              <a:t> </a:t>
            </a:r>
            <a:r>
              <a:rPr lang="pt-PT" dirty="0" err="1">
                <a:solidFill>
                  <a:schemeClr val="accent2"/>
                </a:solidFill>
              </a:rPr>
              <a:t>how</a:t>
            </a:r>
            <a:r>
              <a:rPr lang="pt-PT" dirty="0">
                <a:solidFill>
                  <a:schemeClr val="accent2"/>
                </a:solidFill>
              </a:rPr>
              <a:t> </a:t>
            </a:r>
            <a:r>
              <a:rPr lang="pt-PT" dirty="0" err="1">
                <a:solidFill>
                  <a:schemeClr val="accent2"/>
                </a:solidFill>
              </a:rPr>
              <a:t>important</a:t>
            </a:r>
            <a:r>
              <a:rPr lang="pt-PT" dirty="0">
                <a:solidFill>
                  <a:schemeClr val="accent2"/>
                </a:solidFill>
              </a:rPr>
              <a:t> </a:t>
            </a:r>
            <a:r>
              <a:rPr lang="pt-PT" dirty="0" smtClean="0">
                <a:solidFill>
                  <a:schemeClr val="accent2"/>
                </a:solidFill>
              </a:rPr>
              <a:t>...</a:t>
            </a:r>
          </a:p>
          <a:p>
            <a:r>
              <a:rPr lang="pt-PT" dirty="0" err="1" smtClean="0">
                <a:solidFill>
                  <a:schemeClr val="accent2"/>
                </a:solidFill>
              </a:rPr>
              <a:t>increase</a:t>
            </a:r>
            <a:r>
              <a:rPr lang="pt-PT" dirty="0" smtClean="0">
                <a:solidFill>
                  <a:schemeClr val="accent2"/>
                </a:solidFill>
              </a:rPr>
              <a:t> </a:t>
            </a:r>
            <a:r>
              <a:rPr lang="pt-PT" dirty="0" err="1" smtClean="0">
                <a:solidFill>
                  <a:schemeClr val="accent2"/>
                </a:solidFill>
              </a:rPr>
              <a:t>my</a:t>
            </a:r>
            <a:r>
              <a:rPr lang="pt-PT" dirty="0" smtClean="0">
                <a:solidFill>
                  <a:schemeClr val="accent2"/>
                </a:solidFill>
              </a:rPr>
              <a:t> </a:t>
            </a:r>
            <a:r>
              <a:rPr lang="pt-PT" dirty="0" err="1" smtClean="0">
                <a:solidFill>
                  <a:schemeClr val="accent2"/>
                </a:solidFill>
              </a:rPr>
              <a:t>awareness</a:t>
            </a:r>
            <a:r>
              <a:rPr lang="pt-PT" dirty="0" smtClean="0">
                <a:solidFill>
                  <a:schemeClr val="accent2"/>
                </a:solidFill>
              </a:rPr>
              <a:t> (</a:t>
            </a:r>
            <a:r>
              <a:rPr lang="pt-PT" dirty="0" err="1" smtClean="0">
                <a:solidFill>
                  <a:schemeClr val="accent2"/>
                </a:solidFill>
              </a:rPr>
              <a:t>of</a:t>
            </a:r>
            <a:r>
              <a:rPr lang="pt-PT" dirty="0" smtClean="0">
                <a:solidFill>
                  <a:schemeClr val="accent2"/>
                </a:solidFill>
              </a:rPr>
              <a:t> </a:t>
            </a:r>
            <a:r>
              <a:rPr lang="pt-PT" dirty="0" err="1" smtClean="0">
                <a:solidFill>
                  <a:schemeClr val="accent2"/>
                </a:solidFill>
              </a:rPr>
              <a:t>the</a:t>
            </a:r>
            <a:r>
              <a:rPr lang="pt-PT" dirty="0" smtClean="0">
                <a:solidFill>
                  <a:schemeClr val="accent2"/>
                </a:solidFill>
              </a:rPr>
              <a:t> </a:t>
            </a:r>
            <a:r>
              <a:rPr lang="pt-PT" dirty="0" err="1" smtClean="0">
                <a:solidFill>
                  <a:schemeClr val="accent2"/>
                </a:solidFill>
              </a:rPr>
              <a:t>importance</a:t>
            </a:r>
            <a:r>
              <a:rPr lang="pt-PT" dirty="0" smtClean="0">
                <a:solidFill>
                  <a:schemeClr val="accent2"/>
                </a:solidFill>
              </a:rPr>
              <a:t>) </a:t>
            </a:r>
            <a:r>
              <a:rPr lang="pt-PT" dirty="0" err="1" smtClean="0">
                <a:solidFill>
                  <a:schemeClr val="accent2"/>
                </a:solidFill>
              </a:rPr>
              <a:t>of</a:t>
            </a:r>
            <a:r>
              <a:rPr lang="pt-PT" dirty="0" smtClean="0">
                <a:solidFill>
                  <a:schemeClr val="accent2"/>
                </a:solidFill>
              </a:rPr>
              <a:t> …</a:t>
            </a:r>
            <a:endParaRPr lang="pt-PT" dirty="0">
              <a:solidFill>
                <a:schemeClr val="accent2"/>
              </a:solidFill>
            </a:endParaRPr>
          </a:p>
        </p:txBody>
      </p:sp>
      <p:sp>
        <p:nvSpPr>
          <p:cNvPr id="2" name="Slide Number Placeholder 1"/>
          <p:cNvSpPr>
            <a:spLocks noGrp="1"/>
          </p:cNvSpPr>
          <p:nvPr>
            <p:ph type="sldNum" sz="quarter" idx="12"/>
          </p:nvPr>
        </p:nvSpPr>
        <p:spPr/>
        <p:txBody>
          <a:bodyPr/>
          <a:lstStyle/>
          <a:p>
            <a:fld id="{8AEAD054-9927-45A5-871A-CAABACE37F32}" type="slidenum">
              <a:rPr lang="pt-PT" smtClean="0"/>
              <a:pPr/>
              <a:t>17</a:t>
            </a:fld>
            <a:endParaRPr lang="pt-P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a:t>
            </a:r>
            <a:r>
              <a:rPr lang="pt-PT" sz="2000" dirty="0" smtClean="0">
                <a:solidFill>
                  <a:srgbClr val="00B0F0"/>
                </a:solidFill>
              </a:rPr>
              <a:t>2: </a:t>
            </a:r>
            <a:r>
              <a:rPr lang="pt-PT" sz="2000" dirty="0" err="1" smtClean="0">
                <a:solidFill>
                  <a:srgbClr val="00B0F0"/>
                </a:solidFill>
              </a:rPr>
              <a:t>Quantitative</a:t>
            </a:r>
            <a:r>
              <a:rPr lang="pt-PT" sz="2000" dirty="0" smtClean="0">
                <a:solidFill>
                  <a:srgbClr val="00B0F0"/>
                </a:solidFill>
              </a:rPr>
              <a:t> </a:t>
            </a:r>
            <a:r>
              <a:rPr lang="pt-PT" sz="2000" dirty="0" err="1" smtClean="0">
                <a:solidFill>
                  <a:srgbClr val="00B0F0"/>
                </a:solidFill>
              </a:rPr>
              <a:t>analyst</a:t>
            </a:r>
            <a:endParaRPr lang="en-GB" sz="2000" dirty="0"/>
          </a:p>
        </p:txBody>
      </p:sp>
      <p:sp>
        <p:nvSpPr>
          <p:cNvPr id="3" name="Content Placeholder 2"/>
          <p:cNvSpPr>
            <a:spLocks noGrp="1"/>
          </p:cNvSpPr>
          <p:nvPr>
            <p:ph idx="1"/>
          </p:nvPr>
        </p:nvSpPr>
        <p:spPr/>
        <p:txBody>
          <a:bodyPr/>
          <a:lstStyle/>
          <a:p>
            <a:r>
              <a:rPr lang="pt-PT" dirty="0" err="1" smtClean="0">
                <a:solidFill>
                  <a:srgbClr val="FFC000"/>
                </a:solidFill>
              </a:rPr>
              <a:t>I’m</a:t>
            </a:r>
            <a:r>
              <a:rPr lang="pt-PT" dirty="0" smtClean="0">
                <a:solidFill>
                  <a:srgbClr val="FFC000"/>
                </a:solidFill>
              </a:rPr>
              <a:t> </a:t>
            </a:r>
            <a:r>
              <a:rPr lang="pt-PT" dirty="0" err="1" smtClean="0">
                <a:solidFill>
                  <a:srgbClr val="FFC000"/>
                </a:solidFill>
              </a:rPr>
              <a:t>finishing</a:t>
            </a:r>
            <a:r>
              <a:rPr lang="pt-PT" dirty="0" smtClean="0">
                <a:solidFill>
                  <a:srgbClr val="FFC000"/>
                </a:solidFill>
              </a:rPr>
              <a:t> a management </a:t>
            </a:r>
            <a:r>
              <a:rPr lang="pt-PT" dirty="0" err="1" smtClean="0">
                <a:solidFill>
                  <a:srgbClr val="FFC000"/>
                </a:solidFill>
              </a:rPr>
              <a:t>degree</a:t>
            </a:r>
            <a:r>
              <a:rPr lang="pt-PT" dirty="0" smtClean="0">
                <a:solidFill>
                  <a:srgbClr val="FFC000"/>
                </a:solidFill>
              </a:rPr>
              <a:t> </a:t>
            </a:r>
            <a:r>
              <a:rPr lang="pt-PT" dirty="0" err="1" smtClean="0">
                <a:solidFill>
                  <a:srgbClr val="92D050"/>
                </a:solidFill>
              </a:rPr>
              <a:t>this</a:t>
            </a:r>
            <a:r>
              <a:rPr lang="pt-PT" dirty="0" smtClean="0">
                <a:solidFill>
                  <a:srgbClr val="92D050"/>
                </a:solidFill>
              </a:rPr>
              <a:t> </a:t>
            </a:r>
            <a:r>
              <a:rPr lang="pt-PT" dirty="0" err="1" smtClean="0">
                <a:solidFill>
                  <a:srgbClr val="92D050"/>
                </a:solidFill>
              </a:rPr>
              <a:t>year</a:t>
            </a:r>
            <a:r>
              <a:rPr lang="pt-PT" dirty="0" smtClean="0">
                <a:solidFill>
                  <a:srgbClr val="92D050"/>
                </a:solidFill>
              </a:rPr>
              <a:t>, </a:t>
            </a:r>
            <a:r>
              <a:rPr lang="pt-PT" dirty="0" err="1" smtClean="0">
                <a:solidFill>
                  <a:srgbClr val="92D050"/>
                </a:solidFill>
              </a:rPr>
              <a:t>and</a:t>
            </a:r>
            <a:r>
              <a:rPr lang="pt-PT" dirty="0" smtClean="0">
                <a:solidFill>
                  <a:srgbClr val="92D050"/>
                </a:solidFill>
              </a:rPr>
              <a:t> </a:t>
            </a:r>
            <a:r>
              <a:rPr lang="pt-PT" dirty="0" err="1" smtClean="0">
                <a:solidFill>
                  <a:srgbClr val="92D050"/>
                </a:solidFill>
              </a:rPr>
              <a:t>I’ve</a:t>
            </a:r>
            <a:r>
              <a:rPr lang="pt-PT" dirty="0" smtClean="0">
                <a:solidFill>
                  <a:srgbClr val="92D050"/>
                </a:solidFill>
              </a:rPr>
              <a:t> </a:t>
            </a:r>
            <a:r>
              <a:rPr lang="pt-PT" dirty="0" err="1" smtClean="0">
                <a:solidFill>
                  <a:srgbClr val="92D050"/>
                </a:solidFill>
              </a:rPr>
              <a:t>been</a:t>
            </a:r>
            <a:r>
              <a:rPr lang="pt-PT" dirty="0" smtClean="0">
                <a:solidFill>
                  <a:srgbClr val="92D050"/>
                </a:solidFill>
              </a:rPr>
              <a:t> in </a:t>
            </a:r>
            <a:r>
              <a:rPr lang="pt-PT" dirty="0" err="1" smtClean="0">
                <a:solidFill>
                  <a:srgbClr val="92D050"/>
                </a:solidFill>
              </a:rPr>
              <a:t>touch</a:t>
            </a:r>
            <a:r>
              <a:rPr lang="pt-PT" dirty="0" smtClean="0">
                <a:solidFill>
                  <a:srgbClr val="92D050"/>
                </a:solidFill>
              </a:rPr>
              <a:t> </a:t>
            </a:r>
            <a:r>
              <a:rPr lang="pt-PT" dirty="0" err="1" smtClean="0">
                <a:solidFill>
                  <a:srgbClr val="92D050"/>
                </a:solidFill>
              </a:rPr>
              <a:t>with</a:t>
            </a:r>
            <a:r>
              <a:rPr lang="pt-PT" dirty="0" smtClean="0">
                <a:solidFill>
                  <a:srgbClr val="92D050"/>
                </a:solidFill>
              </a:rPr>
              <a:t> IT </a:t>
            </a:r>
            <a:r>
              <a:rPr lang="pt-PT" dirty="0" err="1" smtClean="0">
                <a:solidFill>
                  <a:srgbClr val="92D050"/>
                </a:solidFill>
              </a:rPr>
              <a:t>tools</a:t>
            </a:r>
            <a:r>
              <a:rPr lang="pt-PT" dirty="0" smtClean="0">
                <a:solidFill>
                  <a:srgbClr val="92D050"/>
                </a:solidFill>
              </a:rPr>
              <a:t> </a:t>
            </a:r>
            <a:r>
              <a:rPr lang="pt-PT" dirty="0" err="1" smtClean="0">
                <a:solidFill>
                  <a:srgbClr val="92D050"/>
                </a:solidFill>
              </a:rPr>
              <a:t>and</a:t>
            </a:r>
            <a:r>
              <a:rPr lang="pt-PT" dirty="0" smtClean="0">
                <a:solidFill>
                  <a:srgbClr val="92D050"/>
                </a:solidFill>
              </a:rPr>
              <a:t> </a:t>
            </a:r>
            <a:r>
              <a:rPr lang="pt-PT" dirty="0" err="1" smtClean="0">
                <a:solidFill>
                  <a:srgbClr val="92D050"/>
                </a:solidFill>
              </a:rPr>
              <a:t>procedures</a:t>
            </a:r>
            <a:r>
              <a:rPr lang="pt-PT" dirty="0" smtClean="0">
                <a:solidFill>
                  <a:srgbClr val="92D050"/>
                </a:solidFill>
              </a:rPr>
              <a:t>, </a:t>
            </a:r>
            <a:r>
              <a:rPr lang="pt-PT" dirty="0" err="1" smtClean="0">
                <a:solidFill>
                  <a:srgbClr val="92D050"/>
                </a:solidFill>
              </a:rPr>
              <a:t>during</a:t>
            </a:r>
            <a:r>
              <a:rPr lang="pt-PT" dirty="0" smtClean="0">
                <a:solidFill>
                  <a:srgbClr val="92D050"/>
                </a:solidFill>
              </a:rPr>
              <a:t> </a:t>
            </a:r>
            <a:r>
              <a:rPr lang="pt-PT" dirty="0" err="1" smtClean="0">
                <a:solidFill>
                  <a:srgbClr val="92D050"/>
                </a:solidFill>
              </a:rPr>
              <a:t>my</a:t>
            </a:r>
            <a:r>
              <a:rPr lang="pt-PT" dirty="0" smtClean="0">
                <a:solidFill>
                  <a:srgbClr val="92D050"/>
                </a:solidFill>
              </a:rPr>
              <a:t> </a:t>
            </a:r>
            <a:r>
              <a:rPr lang="pt-PT" dirty="0" err="1" smtClean="0">
                <a:solidFill>
                  <a:srgbClr val="92D050"/>
                </a:solidFill>
              </a:rPr>
              <a:t>college</a:t>
            </a:r>
            <a:r>
              <a:rPr lang="pt-PT" dirty="0" smtClean="0">
                <a:solidFill>
                  <a:srgbClr val="92D050"/>
                </a:solidFill>
              </a:rPr>
              <a:t> </a:t>
            </a:r>
            <a:r>
              <a:rPr lang="pt-PT" dirty="0" err="1" smtClean="0">
                <a:solidFill>
                  <a:srgbClr val="92D050"/>
                </a:solidFill>
              </a:rPr>
              <a:t>degree</a:t>
            </a:r>
            <a:r>
              <a:rPr lang="pt-PT" dirty="0" smtClean="0">
                <a:solidFill>
                  <a:srgbClr val="92D050"/>
                </a:solidFill>
              </a:rPr>
              <a:t> in </a:t>
            </a:r>
            <a:r>
              <a:rPr lang="pt-PT" dirty="0" err="1" smtClean="0">
                <a:solidFill>
                  <a:srgbClr val="92D050"/>
                </a:solidFill>
              </a:rPr>
              <a:t>which</a:t>
            </a:r>
            <a:r>
              <a:rPr lang="pt-PT" dirty="0" smtClean="0">
                <a:solidFill>
                  <a:srgbClr val="92D050"/>
                </a:solidFill>
              </a:rPr>
              <a:t> </a:t>
            </a:r>
            <a:r>
              <a:rPr lang="pt-PT" dirty="0" err="1" smtClean="0">
                <a:solidFill>
                  <a:srgbClr val="92D050"/>
                </a:solidFill>
              </a:rPr>
              <a:t>I’ve</a:t>
            </a:r>
            <a:r>
              <a:rPr lang="pt-PT" dirty="0" smtClean="0">
                <a:solidFill>
                  <a:srgbClr val="92D050"/>
                </a:solidFill>
              </a:rPr>
              <a:t> </a:t>
            </a:r>
            <a:r>
              <a:rPr lang="pt-PT" dirty="0" err="1" smtClean="0">
                <a:solidFill>
                  <a:srgbClr val="92D050"/>
                </a:solidFill>
              </a:rPr>
              <a:t>had</a:t>
            </a:r>
            <a:r>
              <a:rPr lang="pt-PT" dirty="0" smtClean="0">
                <a:solidFill>
                  <a:srgbClr val="92D050"/>
                </a:solidFill>
              </a:rPr>
              <a:t> </a:t>
            </a:r>
            <a:r>
              <a:rPr lang="pt-PT" dirty="0" err="1" smtClean="0">
                <a:solidFill>
                  <a:srgbClr val="92D050"/>
                </a:solidFill>
              </a:rPr>
              <a:t>courses</a:t>
            </a:r>
            <a:r>
              <a:rPr lang="pt-PT" dirty="0" smtClean="0">
                <a:solidFill>
                  <a:srgbClr val="92D050"/>
                </a:solidFill>
              </a:rPr>
              <a:t> </a:t>
            </a:r>
            <a:r>
              <a:rPr lang="pt-PT" dirty="0" err="1" smtClean="0">
                <a:solidFill>
                  <a:srgbClr val="92D050"/>
                </a:solidFill>
              </a:rPr>
              <a:t>requiring</a:t>
            </a:r>
            <a:r>
              <a:rPr lang="pt-PT" dirty="0" smtClean="0">
                <a:solidFill>
                  <a:srgbClr val="92D050"/>
                </a:solidFill>
              </a:rPr>
              <a:t> </a:t>
            </a:r>
            <a:r>
              <a:rPr lang="pt-PT" dirty="0" err="1" smtClean="0">
                <a:solidFill>
                  <a:srgbClr val="92D050"/>
                </a:solidFill>
              </a:rPr>
              <a:t>the</a:t>
            </a:r>
            <a:r>
              <a:rPr lang="pt-PT" dirty="0" smtClean="0">
                <a:solidFill>
                  <a:srgbClr val="92D050"/>
                </a:solidFill>
              </a:rPr>
              <a:t> use </a:t>
            </a:r>
            <a:r>
              <a:rPr lang="pt-PT" dirty="0" err="1" smtClean="0">
                <a:solidFill>
                  <a:srgbClr val="92D050"/>
                </a:solidFill>
              </a:rPr>
              <a:t>of</a:t>
            </a:r>
            <a:r>
              <a:rPr lang="pt-PT" dirty="0" smtClean="0">
                <a:solidFill>
                  <a:srgbClr val="92D050"/>
                </a:solidFill>
              </a:rPr>
              <a:t> </a:t>
            </a:r>
            <a:r>
              <a:rPr lang="pt-PT" dirty="0" err="1" smtClean="0">
                <a:solidFill>
                  <a:srgbClr val="92D050"/>
                </a:solidFill>
              </a:rPr>
              <a:t>computer</a:t>
            </a:r>
            <a:r>
              <a:rPr lang="pt-PT" dirty="0" smtClean="0">
                <a:solidFill>
                  <a:srgbClr val="92D050"/>
                </a:solidFill>
              </a:rPr>
              <a:t> </a:t>
            </a:r>
            <a:r>
              <a:rPr lang="pt-PT" dirty="0" err="1" smtClean="0">
                <a:solidFill>
                  <a:srgbClr val="92D050"/>
                </a:solidFill>
              </a:rPr>
              <a:t>skills</a:t>
            </a:r>
            <a:r>
              <a:rPr lang="pt-PT" dirty="0" smtClean="0">
                <a:solidFill>
                  <a:srgbClr val="92D050"/>
                </a:solidFill>
              </a:rPr>
              <a:t> to management </a:t>
            </a:r>
            <a:r>
              <a:rPr lang="pt-PT" dirty="0" err="1" smtClean="0">
                <a:solidFill>
                  <a:srgbClr val="92D050"/>
                </a:solidFill>
              </a:rPr>
              <a:t>related</a:t>
            </a:r>
            <a:r>
              <a:rPr lang="pt-PT" dirty="0" smtClean="0">
                <a:solidFill>
                  <a:srgbClr val="92D050"/>
                </a:solidFill>
              </a:rPr>
              <a:t> </a:t>
            </a:r>
            <a:r>
              <a:rPr lang="pt-PT" dirty="0" err="1" smtClean="0">
                <a:solidFill>
                  <a:srgbClr val="92D050"/>
                </a:solidFill>
              </a:rPr>
              <a:t>purposes</a:t>
            </a:r>
            <a:r>
              <a:rPr lang="pt-PT" dirty="0" smtClean="0">
                <a:solidFill>
                  <a:srgbClr val="92D050"/>
                </a:solidFill>
              </a:rPr>
              <a:t>. Also, </a:t>
            </a:r>
            <a:r>
              <a:rPr lang="pt-PT" dirty="0" err="1" smtClean="0">
                <a:solidFill>
                  <a:srgbClr val="92D050"/>
                </a:solidFill>
              </a:rPr>
              <a:t>computer</a:t>
            </a:r>
            <a:r>
              <a:rPr lang="pt-PT" dirty="0" smtClean="0">
                <a:solidFill>
                  <a:srgbClr val="92D050"/>
                </a:solidFill>
              </a:rPr>
              <a:t> </a:t>
            </a:r>
            <a:r>
              <a:rPr lang="pt-PT" dirty="0" err="1" smtClean="0">
                <a:solidFill>
                  <a:srgbClr val="92D050"/>
                </a:solidFill>
              </a:rPr>
              <a:t>related</a:t>
            </a:r>
            <a:r>
              <a:rPr lang="pt-PT" dirty="0" smtClean="0">
                <a:solidFill>
                  <a:srgbClr val="92D050"/>
                </a:solidFill>
              </a:rPr>
              <a:t> </a:t>
            </a:r>
            <a:r>
              <a:rPr lang="pt-PT" dirty="0" err="1" smtClean="0">
                <a:solidFill>
                  <a:srgbClr val="92D050"/>
                </a:solidFill>
              </a:rPr>
              <a:t>activities</a:t>
            </a:r>
            <a:r>
              <a:rPr lang="pt-PT" dirty="0" smtClean="0">
                <a:solidFill>
                  <a:srgbClr val="92D050"/>
                </a:solidFill>
              </a:rPr>
              <a:t> </a:t>
            </a:r>
            <a:r>
              <a:rPr lang="pt-PT" dirty="0" err="1" smtClean="0">
                <a:solidFill>
                  <a:srgbClr val="92D050"/>
                </a:solidFill>
              </a:rPr>
              <a:t>and</a:t>
            </a:r>
            <a:r>
              <a:rPr lang="pt-PT" dirty="0" smtClean="0">
                <a:solidFill>
                  <a:srgbClr val="92D050"/>
                </a:solidFill>
              </a:rPr>
              <a:t> </a:t>
            </a:r>
            <a:r>
              <a:rPr lang="pt-PT" dirty="0" err="1" smtClean="0">
                <a:solidFill>
                  <a:srgbClr val="92D050"/>
                </a:solidFill>
              </a:rPr>
              <a:t>their</a:t>
            </a:r>
            <a:r>
              <a:rPr lang="pt-PT" dirty="0" smtClean="0">
                <a:solidFill>
                  <a:srgbClr val="92D050"/>
                </a:solidFill>
              </a:rPr>
              <a:t> </a:t>
            </a:r>
            <a:r>
              <a:rPr lang="pt-PT" dirty="0" err="1" smtClean="0">
                <a:solidFill>
                  <a:srgbClr val="92D050"/>
                </a:solidFill>
              </a:rPr>
              <a:t>development</a:t>
            </a:r>
            <a:r>
              <a:rPr lang="pt-PT" dirty="0" smtClean="0">
                <a:solidFill>
                  <a:srgbClr val="92D050"/>
                </a:solidFill>
              </a:rPr>
              <a:t> </a:t>
            </a:r>
            <a:r>
              <a:rPr lang="pt-PT" dirty="0" err="1" smtClean="0">
                <a:solidFill>
                  <a:srgbClr val="92D050"/>
                </a:solidFill>
              </a:rPr>
              <a:t>is</a:t>
            </a:r>
            <a:r>
              <a:rPr lang="pt-PT" dirty="0" smtClean="0">
                <a:solidFill>
                  <a:srgbClr val="92D050"/>
                </a:solidFill>
              </a:rPr>
              <a:t> </a:t>
            </a:r>
            <a:r>
              <a:rPr lang="pt-PT" dirty="0" err="1" smtClean="0">
                <a:solidFill>
                  <a:srgbClr val="92D050"/>
                </a:solidFill>
              </a:rPr>
              <a:t>one</a:t>
            </a:r>
            <a:r>
              <a:rPr lang="pt-PT" dirty="0" smtClean="0">
                <a:solidFill>
                  <a:srgbClr val="92D050"/>
                </a:solidFill>
              </a:rPr>
              <a:t> </a:t>
            </a:r>
            <a:r>
              <a:rPr lang="pt-PT" dirty="0" err="1" smtClean="0">
                <a:solidFill>
                  <a:srgbClr val="92D050"/>
                </a:solidFill>
              </a:rPr>
              <a:t>of</a:t>
            </a:r>
            <a:r>
              <a:rPr lang="pt-PT" dirty="0" smtClean="0">
                <a:solidFill>
                  <a:srgbClr val="92D050"/>
                </a:solidFill>
              </a:rPr>
              <a:t> </a:t>
            </a:r>
            <a:r>
              <a:rPr lang="pt-PT" dirty="0" err="1" smtClean="0">
                <a:solidFill>
                  <a:srgbClr val="92D050"/>
                </a:solidFill>
              </a:rPr>
              <a:t>my</a:t>
            </a:r>
            <a:r>
              <a:rPr lang="pt-PT" dirty="0" smtClean="0">
                <a:solidFill>
                  <a:srgbClr val="92D050"/>
                </a:solidFill>
              </a:rPr>
              <a:t> </a:t>
            </a:r>
            <a:r>
              <a:rPr lang="pt-PT" dirty="0" err="1" smtClean="0">
                <a:solidFill>
                  <a:srgbClr val="92D050"/>
                </a:solidFill>
              </a:rPr>
              <a:t>personal</a:t>
            </a:r>
            <a:r>
              <a:rPr lang="pt-PT" dirty="0" smtClean="0">
                <a:solidFill>
                  <a:srgbClr val="92D050"/>
                </a:solidFill>
              </a:rPr>
              <a:t> </a:t>
            </a:r>
            <a:r>
              <a:rPr lang="pt-PT" dirty="0" err="1" smtClean="0">
                <a:solidFill>
                  <a:srgbClr val="92D050"/>
                </a:solidFill>
              </a:rPr>
              <a:t>interests</a:t>
            </a:r>
            <a:r>
              <a:rPr lang="pt-PT" dirty="0" smtClean="0"/>
              <a:t>, </a:t>
            </a:r>
            <a:r>
              <a:rPr lang="pt-PT" dirty="0" err="1" smtClean="0">
                <a:solidFill>
                  <a:srgbClr val="7030A0"/>
                </a:solidFill>
              </a:rPr>
              <a:t>so</a:t>
            </a:r>
            <a:r>
              <a:rPr lang="pt-PT" dirty="0" smtClean="0">
                <a:solidFill>
                  <a:srgbClr val="7030A0"/>
                </a:solidFill>
              </a:rPr>
              <a:t> </a:t>
            </a:r>
            <a:r>
              <a:rPr lang="pt-PT" dirty="0" err="1" smtClean="0">
                <a:solidFill>
                  <a:srgbClr val="00B0F0"/>
                </a:solidFill>
              </a:rPr>
              <a:t>I’m</a:t>
            </a:r>
            <a:r>
              <a:rPr lang="pt-PT" dirty="0" smtClean="0">
                <a:solidFill>
                  <a:srgbClr val="00B0F0"/>
                </a:solidFill>
              </a:rPr>
              <a:t> familiar </a:t>
            </a:r>
            <a:r>
              <a:rPr lang="pt-PT" dirty="0" err="1" smtClean="0">
                <a:solidFill>
                  <a:srgbClr val="00B0F0"/>
                </a:solidFill>
              </a:rPr>
              <a:t>with</a:t>
            </a:r>
            <a:r>
              <a:rPr lang="pt-PT" dirty="0" smtClean="0">
                <a:solidFill>
                  <a:srgbClr val="00B0F0"/>
                </a:solidFill>
              </a:rPr>
              <a:t> </a:t>
            </a:r>
            <a:r>
              <a:rPr lang="pt-PT" dirty="0" err="1" smtClean="0">
                <a:solidFill>
                  <a:srgbClr val="00B0F0"/>
                </a:solidFill>
              </a:rPr>
              <a:t>them</a:t>
            </a:r>
            <a:r>
              <a:rPr lang="pt-PT" dirty="0" smtClean="0"/>
              <a:t>.</a:t>
            </a:r>
            <a:endParaRPr lang="en-GB" dirty="0"/>
          </a:p>
        </p:txBody>
      </p:sp>
      <p:sp>
        <p:nvSpPr>
          <p:cNvPr id="4" name="TextBox 3"/>
          <p:cNvSpPr txBox="1"/>
          <p:nvPr/>
        </p:nvSpPr>
        <p:spPr>
          <a:xfrm>
            <a:off x="5292080" y="1052736"/>
            <a:ext cx="3456384" cy="830997"/>
          </a:xfrm>
          <a:prstGeom prst="rect">
            <a:avLst/>
          </a:prstGeom>
          <a:solidFill>
            <a:srgbClr val="FFFF00"/>
          </a:solidFill>
        </p:spPr>
        <p:txBody>
          <a:bodyPr wrap="square" rtlCol="0">
            <a:spAutoFit/>
          </a:bodyPr>
          <a:lstStyle/>
          <a:p>
            <a:r>
              <a:rPr lang="pt-PT" sz="2400" dirty="0" smtClean="0"/>
              <a:t>INFORMAL  &amp; VAGUE LANGUAGE CHOICES</a:t>
            </a:r>
            <a:endParaRPr lang="pt-PT" sz="2400" dirty="0"/>
          </a:p>
        </p:txBody>
      </p:sp>
      <p:sp>
        <p:nvSpPr>
          <p:cNvPr id="5" name="Oval 4"/>
          <p:cNvSpPr/>
          <p:nvPr/>
        </p:nvSpPr>
        <p:spPr>
          <a:xfrm>
            <a:off x="3203848" y="2060848"/>
            <a:ext cx="3600400"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6100045" y="5723964"/>
            <a:ext cx="1568299" cy="830997"/>
          </a:xfrm>
          <a:prstGeom prst="rect">
            <a:avLst/>
          </a:prstGeom>
          <a:solidFill>
            <a:srgbClr val="FFFF00"/>
          </a:solidFill>
        </p:spPr>
        <p:txBody>
          <a:bodyPr wrap="square" rtlCol="0">
            <a:spAutoFit/>
          </a:bodyPr>
          <a:lstStyle/>
          <a:p>
            <a:r>
              <a:rPr lang="pt-PT" sz="2400" dirty="0" smtClean="0"/>
              <a:t>VAGUE</a:t>
            </a:r>
          </a:p>
          <a:p>
            <a:endParaRPr lang="pt-PT" sz="2400" dirty="0"/>
          </a:p>
        </p:txBody>
      </p:sp>
      <p:sp>
        <p:nvSpPr>
          <p:cNvPr id="7" name="TextBox 6"/>
          <p:cNvSpPr txBox="1"/>
          <p:nvPr/>
        </p:nvSpPr>
        <p:spPr>
          <a:xfrm>
            <a:off x="2657275" y="5723964"/>
            <a:ext cx="2346773" cy="830997"/>
          </a:xfrm>
          <a:prstGeom prst="rect">
            <a:avLst/>
          </a:prstGeom>
          <a:solidFill>
            <a:srgbClr val="FFFF00"/>
          </a:solidFill>
        </p:spPr>
        <p:txBody>
          <a:bodyPr wrap="square" rtlCol="0">
            <a:spAutoFit/>
          </a:bodyPr>
          <a:lstStyle/>
          <a:p>
            <a:r>
              <a:rPr lang="pt-PT" sz="2400" dirty="0" smtClean="0"/>
              <a:t>+ CONCRETE, INFORMAL</a:t>
            </a:r>
            <a:endParaRPr lang="pt-PT" sz="2400" dirty="0"/>
          </a:p>
        </p:txBody>
      </p:sp>
      <p:sp>
        <p:nvSpPr>
          <p:cNvPr id="8" name="Oval 7"/>
          <p:cNvSpPr/>
          <p:nvPr/>
        </p:nvSpPr>
        <p:spPr>
          <a:xfrm>
            <a:off x="4932040" y="5085184"/>
            <a:ext cx="2736304"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4093274" y="5085184"/>
            <a:ext cx="864096"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Slide Number Placeholder 9"/>
          <p:cNvSpPr>
            <a:spLocks noGrp="1"/>
          </p:cNvSpPr>
          <p:nvPr>
            <p:ph type="sldNum" sz="quarter" idx="12"/>
          </p:nvPr>
        </p:nvSpPr>
        <p:spPr/>
        <p:txBody>
          <a:bodyPr/>
          <a:lstStyle/>
          <a:p>
            <a:fld id="{8AEAD054-9927-45A5-871A-CAABACE37F32}" type="slidenum">
              <a:rPr lang="pt-PT" smtClean="0"/>
              <a:pPr/>
              <a:t>18</a:t>
            </a:fld>
            <a:endParaRPr lang="pt-PT"/>
          </a:p>
        </p:txBody>
      </p:sp>
    </p:spTree>
    <p:extLst>
      <p:ext uri="{BB962C8B-B14F-4D97-AF65-F5344CB8AC3E}">
        <p14:creationId xmlns:p14="http://schemas.microsoft.com/office/powerpoint/2010/main" val="1387322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800" b="1" dirty="0" err="1" smtClean="0">
                <a:solidFill>
                  <a:srgbClr val="00B0F0"/>
                </a:solidFill>
              </a:rPr>
              <a:t>Reformuled</a:t>
            </a:r>
            <a:r>
              <a:rPr lang="pt-PT" sz="2800" b="1" dirty="0" smtClean="0">
                <a:solidFill>
                  <a:srgbClr val="00B0F0"/>
                </a:solidFill>
              </a:rPr>
              <a:t> </a:t>
            </a:r>
            <a:r>
              <a:rPr lang="pt-PT" sz="2800" b="1" dirty="0" err="1" smtClean="0">
                <a:solidFill>
                  <a:srgbClr val="00B0F0"/>
                </a:solidFill>
              </a:rPr>
              <a:t>text</a:t>
            </a:r>
            <a:r>
              <a:rPr lang="pt-PT" sz="2800" b="1" dirty="0" smtClean="0">
                <a:solidFill>
                  <a:srgbClr val="00B0F0"/>
                </a:solidFill>
              </a:rPr>
              <a:t> 2: </a:t>
            </a:r>
            <a:r>
              <a:rPr lang="pt-PT" sz="2800" dirty="0" err="1" smtClean="0">
                <a:solidFill>
                  <a:srgbClr val="00B0F0"/>
                </a:solidFill>
              </a:rPr>
              <a:t>Quantitative</a:t>
            </a:r>
            <a:r>
              <a:rPr lang="pt-PT" sz="2800" dirty="0" smtClean="0">
                <a:solidFill>
                  <a:srgbClr val="00B0F0"/>
                </a:solidFill>
              </a:rPr>
              <a:t> </a:t>
            </a:r>
            <a:r>
              <a:rPr lang="pt-PT" sz="2800" dirty="0" err="1" smtClean="0">
                <a:solidFill>
                  <a:srgbClr val="00B0F0"/>
                </a:solidFill>
              </a:rPr>
              <a:t>analyst</a:t>
            </a:r>
            <a:endParaRPr lang="en-GB" sz="2800" b="1" dirty="0"/>
          </a:p>
        </p:txBody>
      </p:sp>
      <p:sp>
        <p:nvSpPr>
          <p:cNvPr id="3" name="Content Placeholder 2"/>
          <p:cNvSpPr>
            <a:spLocks noGrp="1"/>
          </p:cNvSpPr>
          <p:nvPr>
            <p:ph idx="1"/>
          </p:nvPr>
        </p:nvSpPr>
        <p:spPr/>
        <p:txBody>
          <a:bodyPr/>
          <a:lstStyle/>
          <a:p>
            <a:r>
              <a:rPr lang="pt-PT" sz="2800" dirty="0" smtClean="0">
                <a:solidFill>
                  <a:srgbClr val="FFC000"/>
                </a:solidFill>
              </a:rPr>
              <a:t>As </a:t>
            </a:r>
            <a:r>
              <a:rPr lang="pt-PT" sz="2800" dirty="0" err="1" smtClean="0">
                <a:solidFill>
                  <a:srgbClr val="FFC000"/>
                </a:solidFill>
              </a:rPr>
              <a:t>noted</a:t>
            </a:r>
            <a:r>
              <a:rPr lang="pt-PT" sz="2800" dirty="0" smtClean="0">
                <a:solidFill>
                  <a:srgbClr val="FFC000"/>
                </a:solidFill>
              </a:rPr>
              <a:t> </a:t>
            </a:r>
            <a:r>
              <a:rPr lang="pt-PT" sz="2800" dirty="0" err="1" smtClean="0">
                <a:solidFill>
                  <a:srgbClr val="FFC000"/>
                </a:solidFill>
              </a:rPr>
              <a:t>on</a:t>
            </a:r>
            <a:r>
              <a:rPr lang="pt-PT" sz="2800" dirty="0" smtClean="0">
                <a:solidFill>
                  <a:srgbClr val="FFC000"/>
                </a:solidFill>
              </a:rPr>
              <a:t> </a:t>
            </a:r>
            <a:r>
              <a:rPr lang="pt-PT" sz="2800" dirty="0" err="1" smtClean="0">
                <a:solidFill>
                  <a:srgbClr val="FFC000"/>
                </a:solidFill>
              </a:rPr>
              <a:t>my</a:t>
            </a:r>
            <a:r>
              <a:rPr lang="pt-PT" sz="2800" dirty="0" smtClean="0">
                <a:solidFill>
                  <a:srgbClr val="FFC000"/>
                </a:solidFill>
              </a:rPr>
              <a:t> CV, I </a:t>
            </a:r>
            <a:r>
              <a:rPr lang="pt-PT" sz="2800" dirty="0" err="1" smtClean="0">
                <a:solidFill>
                  <a:srgbClr val="FFC000"/>
                </a:solidFill>
              </a:rPr>
              <a:t>am</a:t>
            </a:r>
            <a:r>
              <a:rPr lang="pt-PT" sz="2800" dirty="0" smtClean="0">
                <a:solidFill>
                  <a:srgbClr val="FFC000"/>
                </a:solidFill>
              </a:rPr>
              <a:t> </a:t>
            </a:r>
            <a:r>
              <a:rPr lang="pt-PT" sz="2800" dirty="0" err="1" smtClean="0">
                <a:solidFill>
                  <a:srgbClr val="FFC000"/>
                </a:solidFill>
              </a:rPr>
              <a:t>currently</a:t>
            </a:r>
            <a:r>
              <a:rPr lang="pt-PT" sz="2800" dirty="0" smtClean="0">
                <a:solidFill>
                  <a:srgbClr val="FFC000"/>
                </a:solidFill>
              </a:rPr>
              <a:t> </a:t>
            </a:r>
            <a:r>
              <a:rPr lang="pt-PT" sz="2800" dirty="0" err="1" smtClean="0">
                <a:solidFill>
                  <a:srgbClr val="FFC000"/>
                </a:solidFill>
              </a:rPr>
              <a:t>completing</a:t>
            </a:r>
            <a:r>
              <a:rPr lang="pt-PT" sz="2800" dirty="0" smtClean="0">
                <a:solidFill>
                  <a:srgbClr val="FFC000"/>
                </a:solidFill>
              </a:rPr>
              <a:t> </a:t>
            </a:r>
            <a:r>
              <a:rPr lang="pt-PT" sz="2800" dirty="0" err="1" smtClean="0">
                <a:solidFill>
                  <a:srgbClr val="FFC000"/>
                </a:solidFill>
              </a:rPr>
              <a:t>the</a:t>
            </a:r>
            <a:r>
              <a:rPr lang="pt-PT" sz="2800" dirty="0" smtClean="0">
                <a:solidFill>
                  <a:srgbClr val="FFC000"/>
                </a:solidFill>
              </a:rPr>
              <a:t> final </a:t>
            </a:r>
            <a:r>
              <a:rPr lang="pt-PT" sz="2800" dirty="0" err="1" smtClean="0">
                <a:solidFill>
                  <a:srgbClr val="FFC000"/>
                </a:solidFill>
              </a:rPr>
              <a:t>year</a:t>
            </a:r>
            <a:r>
              <a:rPr lang="pt-PT" sz="2800" dirty="0" smtClean="0">
                <a:solidFill>
                  <a:srgbClr val="FFC000"/>
                </a:solidFill>
              </a:rPr>
              <a:t> </a:t>
            </a:r>
            <a:r>
              <a:rPr lang="pt-PT" sz="2800" dirty="0" err="1" smtClean="0">
                <a:solidFill>
                  <a:srgbClr val="FFC000"/>
                </a:solidFill>
              </a:rPr>
              <a:t>of</a:t>
            </a:r>
            <a:r>
              <a:rPr lang="pt-PT" sz="2800" dirty="0" smtClean="0">
                <a:solidFill>
                  <a:srgbClr val="FFC000"/>
                </a:solidFill>
              </a:rPr>
              <a:t> a management </a:t>
            </a:r>
            <a:r>
              <a:rPr lang="pt-PT" sz="2800" dirty="0" err="1" smtClean="0">
                <a:solidFill>
                  <a:srgbClr val="FFC000"/>
                </a:solidFill>
              </a:rPr>
              <a:t>degree</a:t>
            </a:r>
            <a:r>
              <a:rPr lang="pt-PT" sz="2800" dirty="0" smtClean="0"/>
              <a:t>. </a:t>
            </a:r>
            <a:r>
              <a:rPr lang="pt-PT" sz="2800" dirty="0" err="1" smtClean="0">
                <a:solidFill>
                  <a:srgbClr val="92D050"/>
                </a:solidFill>
              </a:rPr>
              <a:t>Several</a:t>
            </a:r>
            <a:r>
              <a:rPr lang="pt-PT" sz="2800" dirty="0" smtClean="0">
                <a:solidFill>
                  <a:srgbClr val="92D050"/>
                </a:solidFill>
              </a:rPr>
              <a:t> </a:t>
            </a:r>
            <a:r>
              <a:rPr lang="pt-PT" sz="2800" dirty="0" err="1" smtClean="0">
                <a:solidFill>
                  <a:srgbClr val="92D050"/>
                </a:solidFill>
              </a:rPr>
              <a:t>course</a:t>
            </a:r>
            <a:r>
              <a:rPr lang="pt-PT" sz="2800" dirty="0" smtClean="0">
                <a:solidFill>
                  <a:srgbClr val="92D050"/>
                </a:solidFill>
              </a:rPr>
              <a:t> </a:t>
            </a:r>
            <a:r>
              <a:rPr lang="pt-PT" sz="2800" dirty="0" err="1" smtClean="0">
                <a:solidFill>
                  <a:srgbClr val="92D050"/>
                </a:solidFill>
              </a:rPr>
              <a:t>units</a:t>
            </a:r>
            <a:r>
              <a:rPr lang="pt-PT" sz="2800" dirty="0" smtClean="0">
                <a:solidFill>
                  <a:srgbClr val="92D050"/>
                </a:solidFill>
              </a:rPr>
              <a:t> </a:t>
            </a:r>
            <a:r>
              <a:rPr lang="pt-PT" sz="2800" dirty="0" err="1" smtClean="0">
                <a:solidFill>
                  <a:srgbClr val="92D050"/>
                </a:solidFill>
              </a:rPr>
              <a:t>required</a:t>
            </a:r>
            <a:r>
              <a:rPr lang="pt-PT" sz="2800" dirty="0" smtClean="0">
                <a:solidFill>
                  <a:srgbClr val="92D050"/>
                </a:solidFill>
              </a:rPr>
              <a:t> </a:t>
            </a:r>
            <a:r>
              <a:rPr lang="pt-PT" sz="2800" dirty="0" err="1" smtClean="0">
                <a:solidFill>
                  <a:srgbClr val="92D050"/>
                </a:solidFill>
              </a:rPr>
              <a:t>the</a:t>
            </a:r>
            <a:r>
              <a:rPr lang="pt-PT" sz="2800" dirty="0" smtClean="0">
                <a:solidFill>
                  <a:srgbClr val="92D050"/>
                </a:solidFill>
              </a:rPr>
              <a:t> use </a:t>
            </a:r>
            <a:r>
              <a:rPr lang="pt-PT" sz="2800" dirty="0" err="1" smtClean="0">
                <a:solidFill>
                  <a:srgbClr val="92D050"/>
                </a:solidFill>
              </a:rPr>
              <a:t>of</a:t>
            </a:r>
            <a:r>
              <a:rPr lang="pt-PT" sz="2800" dirty="0" smtClean="0">
                <a:solidFill>
                  <a:srgbClr val="92D050"/>
                </a:solidFill>
              </a:rPr>
              <a:t> IT </a:t>
            </a:r>
            <a:r>
              <a:rPr lang="pt-PT" sz="2800" dirty="0" err="1" smtClean="0">
                <a:solidFill>
                  <a:srgbClr val="92D050"/>
                </a:solidFill>
              </a:rPr>
              <a:t>tools</a:t>
            </a:r>
            <a:r>
              <a:rPr lang="pt-PT" sz="2800" dirty="0" smtClean="0">
                <a:solidFill>
                  <a:srgbClr val="92D050"/>
                </a:solidFill>
              </a:rPr>
              <a:t>, </a:t>
            </a:r>
            <a:r>
              <a:rPr lang="pt-PT" sz="2800" dirty="0" err="1" smtClean="0">
                <a:solidFill>
                  <a:srgbClr val="92D050"/>
                </a:solidFill>
              </a:rPr>
              <a:t>which</a:t>
            </a:r>
            <a:r>
              <a:rPr lang="pt-PT" sz="2800" dirty="0" smtClean="0">
                <a:solidFill>
                  <a:srgbClr val="92D050"/>
                </a:solidFill>
              </a:rPr>
              <a:t>, </a:t>
            </a:r>
            <a:r>
              <a:rPr lang="pt-PT" sz="2800" dirty="0" err="1" smtClean="0">
                <a:solidFill>
                  <a:srgbClr val="92D050"/>
                </a:solidFill>
              </a:rPr>
              <a:t>together</a:t>
            </a:r>
            <a:r>
              <a:rPr lang="pt-PT" sz="2800" dirty="0" smtClean="0">
                <a:solidFill>
                  <a:srgbClr val="92D050"/>
                </a:solidFill>
              </a:rPr>
              <a:t> </a:t>
            </a:r>
            <a:r>
              <a:rPr lang="pt-PT" sz="2800" dirty="0" err="1" smtClean="0">
                <a:solidFill>
                  <a:srgbClr val="92D050"/>
                </a:solidFill>
              </a:rPr>
              <a:t>with</a:t>
            </a:r>
            <a:r>
              <a:rPr lang="pt-PT" sz="2800" dirty="0" smtClean="0">
                <a:solidFill>
                  <a:srgbClr val="92D050"/>
                </a:solidFill>
              </a:rPr>
              <a:t> </a:t>
            </a:r>
            <a:r>
              <a:rPr lang="pt-PT" sz="2800" dirty="0" err="1" smtClean="0">
                <a:solidFill>
                  <a:srgbClr val="92D050"/>
                </a:solidFill>
              </a:rPr>
              <a:t>my</a:t>
            </a:r>
            <a:r>
              <a:rPr lang="pt-PT" sz="2800" dirty="0" smtClean="0">
                <a:solidFill>
                  <a:srgbClr val="92D050"/>
                </a:solidFill>
              </a:rPr>
              <a:t> </a:t>
            </a:r>
            <a:r>
              <a:rPr lang="pt-PT" sz="2800" dirty="0" err="1" smtClean="0">
                <a:solidFill>
                  <a:srgbClr val="92D050"/>
                </a:solidFill>
              </a:rPr>
              <a:t>personal</a:t>
            </a:r>
            <a:r>
              <a:rPr lang="pt-PT" sz="2800" dirty="0" smtClean="0">
                <a:solidFill>
                  <a:srgbClr val="92D050"/>
                </a:solidFill>
              </a:rPr>
              <a:t> </a:t>
            </a:r>
            <a:r>
              <a:rPr lang="pt-PT" sz="2800" dirty="0" err="1" smtClean="0">
                <a:solidFill>
                  <a:srgbClr val="92D050"/>
                </a:solidFill>
              </a:rPr>
              <a:t>interest</a:t>
            </a:r>
            <a:r>
              <a:rPr lang="pt-PT" sz="2800" dirty="0" smtClean="0">
                <a:solidFill>
                  <a:srgbClr val="92D050"/>
                </a:solidFill>
              </a:rPr>
              <a:t> in </a:t>
            </a:r>
            <a:r>
              <a:rPr lang="pt-PT" sz="2800" dirty="0" err="1" smtClean="0">
                <a:solidFill>
                  <a:srgbClr val="92D050"/>
                </a:solidFill>
              </a:rPr>
              <a:t>computer</a:t>
            </a:r>
            <a:r>
              <a:rPr lang="pt-PT" sz="2800" dirty="0" err="1">
                <a:solidFill>
                  <a:srgbClr val="92D050"/>
                </a:solidFill>
              </a:rPr>
              <a:t>-</a:t>
            </a:r>
            <a:r>
              <a:rPr lang="pt-PT" sz="2800" dirty="0" err="1" smtClean="0">
                <a:solidFill>
                  <a:srgbClr val="92D050"/>
                </a:solidFill>
              </a:rPr>
              <a:t>related</a:t>
            </a:r>
            <a:r>
              <a:rPr lang="pt-PT" sz="2800" dirty="0" smtClean="0">
                <a:solidFill>
                  <a:srgbClr val="92D050"/>
                </a:solidFill>
              </a:rPr>
              <a:t> </a:t>
            </a:r>
            <a:r>
              <a:rPr lang="pt-PT" sz="2800" dirty="0" err="1" smtClean="0">
                <a:solidFill>
                  <a:srgbClr val="92D050"/>
                </a:solidFill>
              </a:rPr>
              <a:t>activities</a:t>
            </a:r>
            <a:r>
              <a:rPr lang="pt-PT" sz="2800" dirty="0" smtClean="0">
                <a:solidFill>
                  <a:srgbClr val="92D050"/>
                </a:solidFill>
              </a:rPr>
              <a:t> </a:t>
            </a:r>
            <a:r>
              <a:rPr lang="pt-PT" sz="2800" dirty="0" err="1" smtClean="0">
                <a:solidFill>
                  <a:srgbClr val="92D050"/>
                </a:solidFill>
              </a:rPr>
              <a:t>and</a:t>
            </a:r>
            <a:r>
              <a:rPr lang="pt-PT" sz="2800" dirty="0" smtClean="0">
                <a:solidFill>
                  <a:srgbClr val="92D050"/>
                </a:solidFill>
              </a:rPr>
              <a:t> </a:t>
            </a:r>
            <a:r>
              <a:rPr lang="pt-PT" sz="2800" dirty="0" err="1" smtClean="0">
                <a:solidFill>
                  <a:srgbClr val="92D050"/>
                </a:solidFill>
              </a:rPr>
              <a:t>their</a:t>
            </a:r>
            <a:r>
              <a:rPr lang="pt-PT" sz="2800" dirty="0" smtClean="0">
                <a:solidFill>
                  <a:srgbClr val="92D050"/>
                </a:solidFill>
              </a:rPr>
              <a:t> </a:t>
            </a:r>
            <a:r>
              <a:rPr lang="pt-PT" sz="2800" dirty="0" err="1" smtClean="0">
                <a:solidFill>
                  <a:srgbClr val="92D050"/>
                </a:solidFill>
              </a:rPr>
              <a:t>development</a:t>
            </a:r>
            <a:r>
              <a:rPr lang="pt-PT" sz="2800" dirty="0" smtClean="0"/>
              <a:t>, </a:t>
            </a:r>
            <a:r>
              <a:rPr lang="pt-PT" sz="2800" dirty="0" err="1" smtClean="0">
                <a:solidFill>
                  <a:srgbClr val="7030A0"/>
                </a:solidFill>
              </a:rPr>
              <a:t>has</a:t>
            </a:r>
            <a:r>
              <a:rPr lang="pt-PT" sz="2800" dirty="0" smtClean="0">
                <a:solidFill>
                  <a:srgbClr val="7030A0"/>
                </a:solidFill>
              </a:rPr>
              <a:t> </a:t>
            </a:r>
            <a:r>
              <a:rPr lang="pt-PT" sz="2800" dirty="0" err="1" smtClean="0">
                <a:solidFill>
                  <a:srgbClr val="7030A0"/>
                </a:solidFill>
              </a:rPr>
              <a:t>prepared</a:t>
            </a:r>
            <a:r>
              <a:rPr lang="pt-PT" sz="2800" dirty="0" smtClean="0">
                <a:solidFill>
                  <a:srgbClr val="7030A0"/>
                </a:solidFill>
              </a:rPr>
              <a:t> me</a:t>
            </a:r>
            <a:r>
              <a:rPr lang="pt-PT" sz="2800" dirty="0" smtClean="0"/>
              <a:t> for </a:t>
            </a:r>
            <a:r>
              <a:rPr lang="pt-PT" sz="2800" u="sng" dirty="0" err="1" smtClean="0">
                <a:uFill>
                  <a:solidFill>
                    <a:srgbClr val="00B0F0"/>
                  </a:solidFill>
                </a:uFill>
              </a:rPr>
              <a:t>analysing</a:t>
            </a:r>
            <a:r>
              <a:rPr lang="pt-PT" sz="2800" u="sng" dirty="0" smtClean="0">
                <a:uFill>
                  <a:solidFill>
                    <a:srgbClr val="00B0F0"/>
                  </a:solidFill>
                </a:uFill>
              </a:rPr>
              <a:t> </a:t>
            </a:r>
            <a:r>
              <a:rPr lang="pt-PT" sz="2800" u="sng" dirty="0" err="1" smtClean="0">
                <a:uFill>
                  <a:solidFill>
                    <a:srgbClr val="00B0F0"/>
                  </a:solidFill>
                </a:uFill>
              </a:rPr>
              <a:t>large</a:t>
            </a:r>
            <a:r>
              <a:rPr lang="pt-PT" sz="2800" u="sng" dirty="0" smtClean="0">
                <a:uFill>
                  <a:solidFill>
                    <a:srgbClr val="00B0F0"/>
                  </a:solidFill>
                </a:uFill>
              </a:rPr>
              <a:t> </a:t>
            </a:r>
            <a:r>
              <a:rPr lang="pt-PT" sz="2800" u="sng" dirty="0" err="1" smtClean="0">
                <a:uFill>
                  <a:solidFill>
                    <a:srgbClr val="00B0F0"/>
                  </a:solidFill>
                </a:uFill>
              </a:rPr>
              <a:t>amounts</a:t>
            </a:r>
            <a:r>
              <a:rPr lang="pt-PT" sz="2800" u="sng" dirty="0" smtClean="0">
                <a:uFill>
                  <a:solidFill>
                    <a:srgbClr val="00B0F0"/>
                  </a:solidFill>
                </a:uFill>
              </a:rPr>
              <a:t> </a:t>
            </a:r>
            <a:r>
              <a:rPr lang="pt-PT" sz="2800" u="sng" dirty="0" err="1" smtClean="0">
                <a:uFill>
                  <a:solidFill>
                    <a:srgbClr val="00B0F0"/>
                  </a:solidFill>
                </a:uFill>
              </a:rPr>
              <a:t>of</a:t>
            </a:r>
            <a:r>
              <a:rPr lang="pt-PT" sz="2800" u="sng" dirty="0" smtClean="0">
                <a:uFill>
                  <a:solidFill>
                    <a:srgbClr val="00B0F0"/>
                  </a:solidFill>
                </a:uFill>
              </a:rPr>
              <a:t> data </a:t>
            </a:r>
            <a:r>
              <a:rPr lang="pt-PT" sz="2800" u="sng" dirty="0" err="1" smtClean="0">
                <a:uFill>
                  <a:solidFill>
                    <a:srgbClr val="00B0F0"/>
                  </a:solidFill>
                </a:uFill>
              </a:rPr>
              <a:t>and</a:t>
            </a:r>
            <a:r>
              <a:rPr lang="pt-PT" sz="2800" u="sng" dirty="0" smtClean="0">
                <a:uFill>
                  <a:solidFill>
                    <a:srgbClr val="00B0F0"/>
                  </a:solidFill>
                </a:uFill>
              </a:rPr>
              <a:t> </a:t>
            </a:r>
            <a:r>
              <a:rPr lang="pt-PT" sz="2800" u="sng" dirty="0" err="1" smtClean="0">
                <a:uFill>
                  <a:solidFill>
                    <a:srgbClr val="00B0F0"/>
                  </a:solidFill>
                </a:uFill>
              </a:rPr>
              <a:t>transforming</a:t>
            </a:r>
            <a:r>
              <a:rPr lang="pt-PT" sz="2800" u="sng" dirty="0" smtClean="0">
                <a:uFill>
                  <a:solidFill>
                    <a:srgbClr val="00B0F0"/>
                  </a:solidFill>
                </a:uFill>
              </a:rPr>
              <a:t> </a:t>
            </a:r>
            <a:r>
              <a:rPr lang="pt-PT" sz="2800" u="sng" dirty="0" err="1" smtClean="0">
                <a:uFill>
                  <a:solidFill>
                    <a:srgbClr val="00B0F0"/>
                  </a:solidFill>
                </a:uFill>
              </a:rPr>
              <a:t>the</a:t>
            </a:r>
            <a:r>
              <a:rPr lang="pt-PT" sz="2800" u="sng" dirty="0" smtClean="0">
                <a:uFill>
                  <a:solidFill>
                    <a:srgbClr val="00B0F0"/>
                  </a:solidFill>
                </a:uFill>
              </a:rPr>
              <a:t> </a:t>
            </a:r>
            <a:r>
              <a:rPr lang="pt-PT" sz="2800" u="sng" dirty="0" err="1" smtClean="0">
                <a:uFill>
                  <a:solidFill>
                    <a:srgbClr val="00B0F0"/>
                  </a:solidFill>
                </a:uFill>
              </a:rPr>
              <a:t>information</a:t>
            </a:r>
            <a:r>
              <a:rPr lang="pt-PT" sz="2800" u="sng" dirty="0" smtClean="0">
                <a:uFill>
                  <a:solidFill>
                    <a:srgbClr val="00B0F0"/>
                  </a:solidFill>
                </a:uFill>
              </a:rPr>
              <a:t> </a:t>
            </a:r>
            <a:r>
              <a:rPr lang="pt-PT" sz="2800" u="sng" dirty="0" err="1" smtClean="0">
                <a:uFill>
                  <a:solidFill>
                    <a:srgbClr val="00B0F0"/>
                  </a:solidFill>
                </a:uFill>
              </a:rPr>
              <a:t>into</a:t>
            </a:r>
            <a:r>
              <a:rPr lang="pt-PT" sz="2800" u="sng" dirty="0" smtClean="0">
                <a:uFill>
                  <a:solidFill>
                    <a:srgbClr val="00B0F0"/>
                  </a:solidFill>
                </a:uFill>
              </a:rPr>
              <a:t> </a:t>
            </a:r>
            <a:r>
              <a:rPr lang="pt-PT" sz="2800" u="sng" dirty="0" err="1" smtClean="0">
                <a:uFill>
                  <a:solidFill>
                    <a:srgbClr val="00B0F0"/>
                  </a:solidFill>
                </a:uFill>
              </a:rPr>
              <a:t>tables</a:t>
            </a:r>
            <a:r>
              <a:rPr lang="pt-PT" sz="2800" u="sng" dirty="0" smtClean="0">
                <a:uFill>
                  <a:solidFill>
                    <a:srgbClr val="00B0F0"/>
                  </a:solidFill>
                </a:uFill>
              </a:rPr>
              <a:t> </a:t>
            </a:r>
            <a:r>
              <a:rPr lang="pt-PT" sz="2800" u="sng" dirty="0" err="1" smtClean="0">
                <a:uFill>
                  <a:solidFill>
                    <a:srgbClr val="00B0F0"/>
                  </a:solidFill>
                </a:uFill>
              </a:rPr>
              <a:t>and</a:t>
            </a:r>
            <a:r>
              <a:rPr lang="pt-PT" sz="2800" u="sng" dirty="0" smtClean="0">
                <a:uFill>
                  <a:solidFill>
                    <a:srgbClr val="00B0F0"/>
                  </a:solidFill>
                </a:uFill>
              </a:rPr>
              <a:t> </a:t>
            </a:r>
            <a:r>
              <a:rPr lang="pt-PT" sz="2800" u="sng" dirty="0" err="1" smtClean="0">
                <a:uFill>
                  <a:solidFill>
                    <a:srgbClr val="00B0F0"/>
                  </a:solidFill>
                </a:uFill>
              </a:rPr>
              <a:t>graphs</a:t>
            </a:r>
            <a:r>
              <a:rPr lang="pt-PT" sz="2800" u="sng" dirty="0" smtClean="0">
                <a:uFill>
                  <a:solidFill>
                    <a:srgbClr val="00B0F0"/>
                  </a:solidFill>
                </a:uFill>
              </a:rPr>
              <a:t>.</a:t>
            </a:r>
            <a:endParaRPr lang="en-GB" sz="2800" dirty="0"/>
          </a:p>
        </p:txBody>
      </p:sp>
      <p:sp>
        <p:nvSpPr>
          <p:cNvPr id="4" name="TextBox 3"/>
          <p:cNvSpPr txBox="1"/>
          <p:nvPr/>
        </p:nvSpPr>
        <p:spPr>
          <a:xfrm>
            <a:off x="925456" y="5419382"/>
            <a:ext cx="2880320" cy="830997"/>
          </a:xfrm>
          <a:prstGeom prst="rect">
            <a:avLst/>
          </a:prstGeom>
          <a:solidFill>
            <a:srgbClr val="FFFF00"/>
          </a:solidFill>
        </p:spPr>
        <p:txBody>
          <a:bodyPr wrap="square" rtlCol="0">
            <a:spAutoFit/>
          </a:bodyPr>
          <a:lstStyle/>
          <a:p>
            <a:r>
              <a:rPr lang="pt-PT" sz="2400" dirty="0" smtClean="0"/>
              <a:t>LANGUAGE MORE FORMAL</a:t>
            </a:r>
            <a:endParaRPr lang="pt-PT" sz="2400" dirty="0"/>
          </a:p>
        </p:txBody>
      </p:sp>
      <p:sp>
        <p:nvSpPr>
          <p:cNvPr id="5" name="TextBox 4"/>
          <p:cNvSpPr txBox="1"/>
          <p:nvPr/>
        </p:nvSpPr>
        <p:spPr>
          <a:xfrm>
            <a:off x="5004048" y="5373216"/>
            <a:ext cx="2952328" cy="830997"/>
          </a:xfrm>
          <a:prstGeom prst="rect">
            <a:avLst/>
          </a:prstGeom>
          <a:solidFill>
            <a:srgbClr val="FFFF00"/>
          </a:solidFill>
        </p:spPr>
        <p:txBody>
          <a:bodyPr wrap="square" rtlCol="0">
            <a:spAutoFit/>
          </a:bodyPr>
          <a:lstStyle/>
          <a:p>
            <a:r>
              <a:rPr lang="pt-PT" sz="2400" dirty="0" smtClean="0"/>
              <a:t>SPECIFIC JOB TASKS</a:t>
            </a:r>
            <a:endParaRPr lang="pt-PT" sz="2400" dirty="0"/>
          </a:p>
        </p:txBody>
      </p:sp>
      <p:sp>
        <p:nvSpPr>
          <p:cNvPr id="6" name="Oval 5"/>
          <p:cNvSpPr/>
          <p:nvPr/>
        </p:nvSpPr>
        <p:spPr>
          <a:xfrm>
            <a:off x="925456" y="3717032"/>
            <a:ext cx="7848872" cy="156145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TextBox 6"/>
          <p:cNvSpPr txBox="1"/>
          <p:nvPr/>
        </p:nvSpPr>
        <p:spPr>
          <a:xfrm>
            <a:off x="467544" y="764704"/>
            <a:ext cx="2880320" cy="830997"/>
          </a:xfrm>
          <a:prstGeom prst="rect">
            <a:avLst/>
          </a:prstGeom>
          <a:solidFill>
            <a:srgbClr val="FFFF00"/>
          </a:solidFill>
        </p:spPr>
        <p:txBody>
          <a:bodyPr wrap="square" rtlCol="0">
            <a:spAutoFit/>
          </a:bodyPr>
          <a:lstStyle/>
          <a:p>
            <a:r>
              <a:rPr lang="pt-PT" sz="2400" dirty="0" smtClean="0"/>
              <a:t>REFER THEM TO YOUR CV</a:t>
            </a:r>
            <a:endParaRPr lang="pt-PT" sz="2400" dirty="0"/>
          </a:p>
        </p:txBody>
      </p:sp>
      <p:cxnSp>
        <p:nvCxnSpPr>
          <p:cNvPr id="9" name="Straight Connector 8"/>
          <p:cNvCxnSpPr/>
          <p:nvPr/>
        </p:nvCxnSpPr>
        <p:spPr>
          <a:xfrm>
            <a:off x="755576" y="2060848"/>
            <a:ext cx="316835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8AEAD054-9927-45A5-871A-CAABACE37F32}" type="slidenum">
              <a:rPr lang="pt-PT" smtClean="0"/>
              <a:pPr/>
              <a:t>19</a:t>
            </a:fld>
            <a:endParaRPr lang="pt-PT"/>
          </a:p>
        </p:txBody>
      </p:sp>
    </p:spTree>
    <p:extLst>
      <p:ext uri="{BB962C8B-B14F-4D97-AF65-F5344CB8AC3E}">
        <p14:creationId xmlns:p14="http://schemas.microsoft.com/office/powerpoint/2010/main" val="3856905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pt-PT" sz="2800" b="1" dirty="0" err="1" smtClean="0">
                <a:solidFill>
                  <a:srgbClr val="0070C0"/>
                </a:solidFill>
              </a:rPr>
              <a:t>Generic</a:t>
            </a:r>
            <a:r>
              <a:rPr lang="pt-PT" sz="2800" b="1" dirty="0" smtClean="0">
                <a:solidFill>
                  <a:srgbClr val="0070C0"/>
                </a:solidFill>
              </a:rPr>
              <a:t> </a:t>
            </a:r>
            <a:r>
              <a:rPr lang="pt-PT" sz="2800" b="1" dirty="0" err="1" smtClean="0">
                <a:solidFill>
                  <a:srgbClr val="0070C0"/>
                </a:solidFill>
              </a:rPr>
              <a:t>stages</a:t>
            </a:r>
            <a:r>
              <a:rPr lang="pt-PT" sz="2800" b="1" dirty="0" smtClean="0">
                <a:solidFill>
                  <a:srgbClr val="0070C0"/>
                </a:solidFill>
              </a:rPr>
              <a:t> &amp; layout</a:t>
            </a:r>
            <a:endParaRPr lang="pt-PT" sz="2800" b="1" dirty="0">
              <a:solidFill>
                <a:srgbClr val="0070C0"/>
              </a:solidFill>
            </a:endParaRPr>
          </a:p>
        </p:txBody>
      </p:sp>
      <p:sp>
        <p:nvSpPr>
          <p:cNvPr id="3" name="Content Placeholder 2"/>
          <p:cNvSpPr>
            <a:spLocks noGrp="1"/>
          </p:cNvSpPr>
          <p:nvPr>
            <p:ph idx="1"/>
          </p:nvPr>
        </p:nvSpPr>
        <p:spPr>
          <a:xfrm>
            <a:off x="1187624" y="764704"/>
            <a:ext cx="3816424" cy="5904656"/>
          </a:xfrm>
        </p:spPr>
        <p:txBody>
          <a:bodyPr/>
          <a:lstStyle/>
          <a:p>
            <a:pPr marL="0" indent="0">
              <a:spcBef>
                <a:spcPts val="0"/>
              </a:spcBef>
              <a:buNone/>
            </a:pPr>
            <a:r>
              <a:rPr lang="en-US" sz="1800" dirty="0" smtClean="0"/>
              <a:t>Address, City</a:t>
            </a:r>
            <a:r>
              <a:rPr lang="en-US" sz="1800" dirty="0"/>
              <a:t>, </a:t>
            </a:r>
            <a:r>
              <a:rPr lang="en-US" sz="1800" dirty="0" smtClean="0"/>
              <a:t>Country</a:t>
            </a:r>
            <a:r>
              <a:rPr lang="en-US" sz="1800" dirty="0"/>
              <a:t/>
            </a:r>
            <a:br>
              <a:rPr lang="en-US" sz="1800" dirty="0"/>
            </a:br>
            <a:r>
              <a:rPr lang="en-US" sz="1800" dirty="0"/>
              <a:t>Phone </a:t>
            </a:r>
            <a:r>
              <a:rPr lang="en-US" sz="1800" dirty="0" smtClean="0"/>
              <a:t>Number (with country code)</a:t>
            </a:r>
            <a:r>
              <a:rPr lang="en-US" sz="1800" dirty="0"/>
              <a:t/>
            </a:r>
            <a:br>
              <a:rPr lang="en-US" sz="1800" dirty="0"/>
            </a:br>
            <a:r>
              <a:rPr lang="en-US" sz="1800" dirty="0"/>
              <a:t>Email </a:t>
            </a:r>
            <a:r>
              <a:rPr lang="en-US" sz="1800" dirty="0" smtClean="0"/>
              <a:t>Address</a:t>
            </a:r>
          </a:p>
          <a:p>
            <a:pPr marL="0" indent="0">
              <a:spcBef>
                <a:spcPts val="0"/>
              </a:spcBef>
              <a:buNone/>
            </a:pPr>
            <a:endParaRPr lang="en-US" sz="1800" dirty="0"/>
          </a:p>
          <a:p>
            <a:pPr marL="0" indent="0">
              <a:spcBef>
                <a:spcPts val="0"/>
              </a:spcBef>
              <a:buNone/>
            </a:pPr>
            <a:r>
              <a:rPr lang="en-US" sz="1800" dirty="0"/>
              <a:t>Addressee’s name (if known</a:t>
            </a:r>
            <a:r>
              <a:rPr lang="en-US" sz="1800" dirty="0" smtClean="0"/>
              <a:t>)</a:t>
            </a:r>
          </a:p>
          <a:p>
            <a:pPr marL="0" indent="0">
              <a:spcBef>
                <a:spcPts val="0"/>
              </a:spcBef>
              <a:buNone/>
            </a:pPr>
            <a:r>
              <a:rPr lang="en-US" sz="1800" dirty="0" smtClean="0"/>
              <a:t>Addressee’s position (if known)</a:t>
            </a:r>
            <a:endParaRPr lang="en-US" sz="1800" dirty="0"/>
          </a:p>
          <a:p>
            <a:pPr marL="0" indent="0">
              <a:spcBef>
                <a:spcPts val="0"/>
              </a:spcBef>
              <a:buNone/>
            </a:pPr>
            <a:r>
              <a:rPr lang="en-US" sz="1800" dirty="0" smtClean="0"/>
              <a:t>Company name</a:t>
            </a:r>
          </a:p>
          <a:p>
            <a:pPr marL="0" indent="0">
              <a:spcBef>
                <a:spcPts val="0"/>
              </a:spcBef>
              <a:buNone/>
            </a:pPr>
            <a:r>
              <a:rPr lang="en-US" sz="1800" dirty="0" smtClean="0"/>
              <a:t>City, Country</a:t>
            </a:r>
          </a:p>
          <a:p>
            <a:pPr marL="0" indent="0">
              <a:spcBef>
                <a:spcPts val="600"/>
              </a:spcBef>
              <a:buNone/>
            </a:pPr>
            <a:r>
              <a:rPr lang="en-US" sz="1800" dirty="0" smtClean="0"/>
              <a:t>Date</a:t>
            </a:r>
          </a:p>
          <a:p>
            <a:pPr marL="0" indent="0">
              <a:spcBef>
                <a:spcPts val="0"/>
              </a:spcBef>
              <a:buNone/>
            </a:pPr>
            <a:endParaRPr lang="en-US" sz="1800" dirty="0" smtClean="0"/>
          </a:p>
          <a:p>
            <a:pPr marL="0" indent="0">
              <a:spcBef>
                <a:spcPts val="0"/>
              </a:spcBef>
              <a:buNone/>
            </a:pPr>
            <a:r>
              <a:rPr lang="en-US" sz="1800" dirty="0" smtClean="0"/>
              <a:t>Job reference nº (if known)</a:t>
            </a:r>
          </a:p>
          <a:p>
            <a:pPr marL="0" indent="0">
              <a:spcBef>
                <a:spcPts val="0"/>
              </a:spcBef>
              <a:buNone/>
            </a:pPr>
            <a:endParaRPr lang="en-US" sz="1800" dirty="0"/>
          </a:p>
          <a:p>
            <a:pPr marL="0" indent="0">
              <a:spcBef>
                <a:spcPts val="0"/>
              </a:spcBef>
              <a:buNone/>
            </a:pPr>
            <a:r>
              <a:rPr lang="en-US" sz="1800" dirty="0" smtClean="0"/>
              <a:t>Salutation</a:t>
            </a:r>
          </a:p>
          <a:p>
            <a:pPr marL="0" indent="0">
              <a:spcBef>
                <a:spcPts val="0"/>
              </a:spcBef>
              <a:buNone/>
            </a:pPr>
            <a:endParaRPr lang="en-US" sz="1800" dirty="0"/>
          </a:p>
          <a:p>
            <a:pPr marL="0" indent="0">
              <a:spcBef>
                <a:spcPts val="0"/>
              </a:spcBef>
              <a:buNone/>
            </a:pPr>
            <a:r>
              <a:rPr lang="en-US" sz="1800" dirty="0" smtClean="0"/>
              <a:t>Paragraph 1</a:t>
            </a:r>
          </a:p>
          <a:p>
            <a:pPr marL="0" indent="0">
              <a:spcBef>
                <a:spcPts val="0"/>
              </a:spcBef>
              <a:buNone/>
            </a:pPr>
            <a:r>
              <a:rPr lang="en-US" sz="1800" dirty="0" smtClean="0"/>
              <a:t>Paragraph 2</a:t>
            </a:r>
          </a:p>
          <a:p>
            <a:pPr marL="0" indent="0">
              <a:spcBef>
                <a:spcPts val="0"/>
              </a:spcBef>
              <a:buNone/>
            </a:pPr>
            <a:r>
              <a:rPr lang="en-US" sz="1800" dirty="0" smtClean="0"/>
              <a:t>Paragraph </a:t>
            </a:r>
            <a:r>
              <a:rPr lang="en-US" sz="1800" dirty="0"/>
              <a:t>3</a:t>
            </a:r>
            <a:endParaRPr lang="en-US" sz="1800" dirty="0" smtClean="0"/>
          </a:p>
          <a:p>
            <a:pPr marL="0" indent="0">
              <a:spcBef>
                <a:spcPts val="0"/>
              </a:spcBef>
              <a:buNone/>
            </a:pPr>
            <a:endParaRPr lang="en-US" sz="1800" dirty="0" smtClean="0"/>
          </a:p>
          <a:p>
            <a:pPr marL="0" indent="0">
              <a:spcBef>
                <a:spcPts val="0"/>
              </a:spcBef>
              <a:buNone/>
            </a:pPr>
            <a:r>
              <a:rPr lang="en-US" sz="1800" dirty="0" smtClean="0"/>
              <a:t>Close</a:t>
            </a:r>
          </a:p>
          <a:p>
            <a:pPr marL="0" indent="0">
              <a:spcBef>
                <a:spcPts val="0"/>
              </a:spcBef>
              <a:buNone/>
            </a:pPr>
            <a:r>
              <a:rPr lang="en-US" sz="1800" dirty="0" smtClean="0"/>
              <a:t>Your Name</a:t>
            </a:r>
          </a:p>
          <a:p>
            <a:pPr marL="0" indent="0">
              <a:spcBef>
                <a:spcPts val="0"/>
              </a:spcBef>
              <a:buNone/>
            </a:pPr>
            <a:r>
              <a:rPr lang="en-US" sz="1800" i="1" dirty="0" smtClean="0"/>
              <a:t>Signature</a:t>
            </a:r>
            <a:endParaRPr lang="pt-PT" sz="1800" i="1"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2</a:t>
            </a:fld>
            <a:endParaRPr lang="pt-PT"/>
          </a:p>
        </p:txBody>
      </p:sp>
      <p:sp>
        <p:nvSpPr>
          <p:cNvPr id="5" name="TextBox 4"/>
          <p:cNvSpPr txBox="1"/>
          <p:nvPr/>
        </p:nvSpPr>
        <p:spPr>
          <a:xfrm>
            <a:off x="5364088" y="2276872"/>
            <a:ext cx="1944216" cy="461665"/>
          </a:xfrm>
          <a:prstGeom prst="rect">
            <a:avLst/>
          </a:prstGeom>
          <a:solidFill>
            <a:srgbClr val="92D050"/>
          </a:solidFill>
        </p:spPr>
        <p:txBody>
          <a:bodyPr wrap="square" rtlCol="0">
            <a:spAutoFit/>
          </a:bodyPr>
          <a:lstStyle/>
          <a:p>
            <a:pPr algn="ctr"/>
            <a:r>
              <a:rPr lang="pt-PT" sz="2400" dirty="0" err="1"/>
              <a:t>o</a:t>
            </a:r>
            <a:r>
              <a:rPr lang="pt-PT" sz="2400" dirty="0" err="1" smtClean="0"/>
              <a:t>n</a:t>
            </a:r>
            <a:r>
              <a:rPr lang="pt-PT" sz="2400" dirty="0" smtClean="0"/>
              <a:t> </a:t>
            </a:r>
            <a:r>
              <a:rPr lang="pt-PT" sz="2400" dirty="0" err="1" smtClean="0"/>
              <a:t>paper</a:t>
            </a:r>
            <a:endParaRPr lang="pt-PT" sz="2400" dirty="0"/>
          </a:p>
        </p:txBody>
      </p:sp>
      <p:grpSp>
        <p:nvGrpSpPr>
          <p:cNvPr id="25" name="Group 24"/>
          <p:cNvGrpSpPr/>
          <p:nvPr/>
        </p:nvGrpSpPr>
        <p:grpSpPr>
          <a:xfrm>
            <a:off x="5076056" y="3212976"/>
            <a:ext cx="2664296" cy="3312368"/>
            <a:chOff x="5076056" y="3212976"/>
            <a:chExt cx="2664296" cy="3312368"/>
          </a:xfrm>
        </p:grpSpPr>
        <p:sp>
          <p:nvSpPr>
            <p:cNvPr id="8" name="Rectangle 7"/>
            <p:cNvSpPr/>
            <p:nvPr/>
          </p:nvSpPr>
          <p:spPr>
            <a:xfrm>
              <a:off x="5076056" y="3212976"/>
              <a:ext cx="2664296" cy="331236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Rectangle 8"/>
            <p:cNvSpPr/>
            <p:nvPr/>
          </p:nvSpPr>
          <p:spPr>
            <a:xfrm>
              <a:off x="5263925" y="3283528"/>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p:cNvSpPr/>
            <p:nvPr/>
          </p:nvSpPr>
          <p:spPr>
            <a:xfrm>
              <a:off x="5295083" y="4437112"/>
              <a:ext cx="2157237" cy="43204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p:cNvSpPr/>
            <p:nvPr/>
          </p:nvSpPr>
          <p:spPr>
            <a:xfrm>
              <a:off x="5263925" y="3643568"/>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Rectangle 15"/>
            <p:cNvSpPr/>
            <p:nvPr/>
          </p:nvSpPr>
          <p:spPr>
            <a:xfrm>
              <a:off x="5292080" y="4941168"/>
              <a:ext cx="2157237" cy="57606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7" name="Rectangle 16"/>
            <p:cNvSpPr/>
            <p:nvPr/>
          </p:nvSpPr>
          <p:spPr>
            <a:xfrm>
              <a:off x="5292080" y="5589240"/>
              <a:ext cx="2157237" cy="31318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9" name="Straight Connector 18"/>
            <p:cNvCxnSpPr/>
            <p:nvPr/>
          </p:nvCxnSpPr>
          <p:spPr>
            <a:xfrm>
              <a:off x="5295083" y="4005064"/>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292080" y="4149080"/>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292080" y="4293096"/>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292080" y="6021288"/>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292080" y="6173688"/>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436096" y="6326088"/>
              <a:ext cx="501053" cy="0"/>
            </a:xfrm>
            <a:prstGeom prst="line">
              <a:avLst/>
            </a:prstGeom>
            <a:ln w="38100">
              <a:solidFill>
                <a:srgbClr val="3366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403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3: </a:t>
            </a:r>
            <a:r>
              <a:rPr lang="pt-PT" sz="2000" dirty="0" err="1" smtClean="0">
                <a:solidFill>
                  <a:srgbClr val="00B0F0"/>
                </a:solidFill>
              </a:rPr>
              <a:t>Quantitative</a:t>
            </a:r>
            <a:r>
              <a:rPr lang="pt-PT" sz="2000" dirty="0" smtClean="0">
                <a:solidFill>
                  <a:srgbClr val="00B0F0"/>
                </a:solidFill>
              </a:rPr>
              <a:t> </a:t>
            </a:r>
            <a:r>
              <a:rPr lang="pt-PT" sz="2000" dirty="0" err="1" smtClean="0">
                <a:solidFill>
                  <a:srgbClr val="00B0F0"/>
                </a:solidFill>
              </a:rPr>
              <a:t>analyst</a:t>
            </a:r>
            <a:endParaRPr lang="en-GB" sz="2000" dirty="0"/>
          </a:p>
        </p:txBody>
      </p:sp>
      <p:sp>
        <p:nvSpPr>
          <p:cNvPr id="3" name="Content Placeholder 2"/>
          <p:cNvSpPr>
            <a:spLocks noGrp="1"/>
          </p:cNvSpPr>
          <p:nvPr>
            <p:ph idx="1"/>
          </p:nvPr>
        </p:nvSpPr>
        <p:spPr/>
        <p:txBody>
          <a:bodyPr/>
          <a:lstStyle/>
          <a:p>
            <a:r>
              <a:rPr lang="pt-PT" dirty="0" smtClean="0">
                <a:solidFill>
                  <a:srgbClr val="92D050"/>
                </a:solidFill>
              </a:rPr>
              <a:t>I </a:t>
            </a:r>
            <a:r>
              <a:rPr lang="pt-PT" dirty="0" err="1" smtClean="0">
                <a:solidFill>
                  <a:srgbClr val="92D050"/>
                </a:solidFill>
              </a:rPr>
              <a:t>believe</a:t>
            </a:r>
            <a:r>
              <a:rPr lang="pt-PT" dirty="0" smtClean="0">
                <a:solidFill>
                  <a:srgbClr val="92D050"/>
                </a:solidFill>
              </a:rPr>
              <a:t> </a:t>
            </a:r>
            <a:r>
              <a:rPr lang="pt-PT" dirty="0" err="1" smtClean="0">
                <a:solidFill>
                  <a:srgbClr val="92D050"/>
                </a:solidFill>
              </a:rPr>
              <a:t>that</a:t>
            </a:r>
            <a:r>
              <a:rPr lang="pt-PT" dirty="0" smtClean="0">
                <a:solidFill>
                  <a:srgbClr val="92D050"/>
                </a:solidFill>
              </a:rPr>
              <a:t> as Portuguese </a:t>
            </a:r>
            <a:r>
              <a:rPr lang="pt-PT" dirty="0" err="1" smtClean="0">
                <a:solidFill>
                  <a:srgbClr val="92D050"/>
                </a:solidFill>
              </a:rPr>
              <a:t>is</a:t>
            </a:r>
            <a:r>
              <a:rPr lang="pt-PT" dirty="0" smtClean="0">
                <a:solidFill>
                  <a:srgbClr val="92D050"/>
                </a:solidFill>
              </a:rPr>
              <a:t> </a:t>
            </a:r>
            <a:r>
              <a:rPr lang="pt-PT" dirty="0" err="1" smtClean="0">
                <a:solidFill>
                  <a:srgbClr val="92D050"/>
                </a:solidFill>
              </a:rPr>
              <a:t>my</a:t>
            </a:r>
            <a:r>
              <a:rPr lang="pt-PT" dirty="0" smtClean="0">
                <a:solidFill>
                  <a:srgbClr val="92D050"/>
                </a:solidFill>
              </a:rPr>
              <a:t> </a:t>
            </a:r>
            <a:r>
              <a:rPr lang="pt-PT" dirty="0" err="1" smtClean="0">
                <a:solidFill>
                  <a:srgbClr val="92D050"/>
                </a:solidFill>
              </a:rPr>
              <a:t>mother</a:t>
            </a:r>
            <a:r>
              <a:rPr lang="pt-PT" dirty="0" smtClean="0">
                <a:solidFill>
                  <a:srgbClr val="92D050"/>
                </a:solidFill>
              </a:rPr>
              <a:t> </a:t>
            </a:r>
            <a:r>
              <a:rPr lang="pt-PT" dirty="0" err="1" smtClean="0">
                <a:solidFill>
                  <a:srgbClr val="92D050"/>
                </a:solidFill>
              </a:rPr>
              <a:t>tongue</a:t>
            </a:r>
            <a:r>
              <a:rPr lang="pt-PT" dirty="0" smtClean="0">
                <a:solidFill>
                  <a:srgbClr val="92D050"/>
                </a:solidFill>
              </a:rPr>
              <a:t> </a:t>
            </a:r>
            <a:r>
              <a:rPr lang="pt-PT" dirty="0" err="1" smtClean="0">
                <a:solidFill>
                  <a:srgbClr val="92D050"/>
                </a:solidFill>
              </a:rPr>
              <a:t>it</a:t>
            </a:r>
            <a:r>
              <a:rPr lang="pt-PT" dirty="0" smtClean="0">
                <a:solidFill>
                  <a:srgbClr val="92D050"/>
                </a:solidFill>
              </a:rPr>
              <a:t> </a:t>
            </a:r>
            <a:r>
              <a:rPr lang="pt-PT" dirty="0" err="1" smtClean="0">
                <a:solidFill>
                  <a:srgbClr val="92D050"/>
                </a:solidFill>
              </a:rPr>
              <a:t>will</a:t>
            </a:r>
            <a:r>
              <a:rPr lang="pt-PT" dirty="0" smtClean="0">
                <a:solidFill>
                  <a:srgbClr val="92D050"/>
                </a:solidFill>
              </a:rPr>
              <a:t> </a:t>
            </a:r>
            <a:r>
              <a:rPr lang="pt-PT" dirty="0" err="1" smtClean="0">
                <a:solidFill>
                  <a:srgbClr val="92D050"/>
                </a:solidFill>
              </a:rPr>
              <a:t>work</a:t>
            </a:r>
            <a:r>
              <a:rPr lang="pt-PT" dirty="0" smtClean="0">
                <a:solidFill>
                  <a:srgbClr val="92D050"/>
                </a:solidFill>
              </a:rPr>
              <a:t> as </a:t>
            </a:r>
            <a:r>
              <a:rPr lang="pt-PT" dirty="0" err="1" smtClean="0">
                <a:solidFill>
                  <a:srgbClr val="92D050"/>
                </a:solidFill>
              </a:rPr>
              <a:t>my</a:t>
            </a:r>
            <a:r>
              <a:rPr lang="pt-PT" dirty="0" smtClean="0">
                <a:solidFill>
                  <a:srgbClr val="92D050"/>
                </a:solidFill>
              </a:rPr>
              <a:t> </a:t>
            </a:r>
            <a:r>
              <a:rPr lang="pt-PT" dirty="0" err="1" smtClean="0">
                <a:solidFill>
                  <a:srgbClr val="92D050"/>
                </a:solidFill>
              </a:rPr>
              <a:t>advantage</a:t>
            </a:r>
            <a:r>
              <a:rPr lang="pt-PT" dirty="0" smtClean="0">
                <a:solidFill>
                  <a:srgbClr val="92D050"/>
                </a:solidFill>
              </a:rPr>
              <a:t> </a:t>
            </a:r>
            <a:r>
              <a:rPr lang="pt-PT" dirty="0" err="1" smtClean="0"/>
              <a:t>seeing</a:t>
            </a:r>
            <a:r>
              <a:rPr lang="pt-PT" dirty="0" smtClean="0"/>
              <a:t> </a:t>
            </a:r>
            <a:r>
              <a:rPr lang="pt-PT" dirty="0" err="1" smtClean="0"/>
              <a:t>it</a:t>
            </a:r>
            <a:r>
              <a:rPr lang="pt-PT" dirty="0" smtClean="0"/>
              <a:t> </a:t>
            </a:r>
            <a:r>
              <a:rPr lang="pt-PT" dirty="0" err="1" smtClean="0"/>
              <a:t>is</a:t>
            </a:r>
            <a:r>
              <a:rPr lang="pt-PT" dirty="0" smtClean="0"/>
              <a:t> </a:t>
            </a:r>
            <a:r>
              <a:rPr lang="pt-PT" dirty="0" err="1" smtClean="0"/>
              <a:t>an</a:t>
            </a:r>
            <a:r>
              <a:rPr lang="pt-PT" dirty="0" smtClean="0"/>
              <a:t> </a:t>
            </a:r>
            <a:r>
              <a:rPr lang="pt-PT" dirty="0" err="1" smtClean="0"/>
              <a:t>important</a:t>
            </a:r>
            <a:r>
              <a:rPr lang="pt-PT" dirty="0" smtClean="0"/>
              <a:t> </a:t>
            </a:r>
            <a:r>
              <a:rPr lang="pt-PT" dirty="0" err="1" smtClean="0"/>
              <a:t>skill</a:t>
            </a:r>
            <a:r>
              <a:rPr lang="pt-PT" dirty="0" smtClean="0"/>
              <a:t> </a:t>
            </a:r>
            <a:r>
              <a:rPr lang="pt-PT" dirty="0" err="1" smtClean="0"/>
              <a:t>asked</a:t>
            </a:r>
            <a:r>
              <a:rPr lang="pt-PT" dirty="0" smtClean="0"/>
              <a:t> for </a:t>
            </a:r>
          </a:p>
          <a:p>
            <a:pPr marL="0" indent="0">
              <a:buNone/>
            </a:pPr>
            <a:r>
              <a:rPr lang="pt-PT" dirty="0" smtClean="0"/>
              <a:t>   </a:t>
            </a:r>
            <a:r>
              <a:rPr lang="pt-PT" dirty="0" err="1" smtClean="0"/>
              <a:t>this</a:t>
            </a:r>
            <a:r>
              <a:rPr lang="pt-PT" dirty="0" smtClean="0"/>
              <a:t> </a:t>
            </a:r>
            <a:r>
              <a:rPr lang="pt-PT" dirty="0" err="1" smtClean="0"/>
              <a:t>position</a:t>
            </a:r>
            <a:r>
              <a:rPr lang="pt-PT" dirty="0" smtClean="0">
                <a:solidFill>
                  <a:srgbClr val="92D050"/>
                </a:solidFill>
              </a:rPr>
              <a:t>.</a:t>
            </a:r>
            <a:endParaRPr lang="en-GB" dirty="0">
              <a:solidFill>
                <a:srgbClr val="92D050"/>
              </a:solidFill>
            </a:endParaRPr>
          </a:p>
        </p:txBody>
      </p:sp>
      <p:sp>
        <p:nvSpPr>
          <p:cNvPr id="4" name="TextBox 3"/>
          <p:cNvSpPr txBox="1"/>
          <p:nvPr/>
        </p:nvSpPr>
        <p:spPr>
          <a:xfrm>
            <a:off x="1475656" y="4038163"/>
            <a:ext cx="5544616" cy="830997"/>
          </a:xfrm>
          <a:prstGeom prst="rect">
            <a:avLst/>
          </a:prstGeom>
          <a:solidFill>
            <a:srgbClr val="FFFF00"/>
          </a:solidFill>
        </p:spPr>
        <p:txBody>
          <a:bodyPr wrap="square" rtlCol="0">
            <a:spAutoFit/>
          </a:bodyPr>
          <a:lstStyle/>
          <a:p>
            <a:r>
              <a:rPr lang="pt-PT" sz="2400" dirty="0" smtClean="0"/>
              <a:t>AWKWARD AND DOESN’T SHOW HOW COMPANY CAN BENEFIT</a:t>
            </a:r>
            <a:endParaRPr lang="pt-PT" sz="2400" dirty="0"/>
          </a:p>
        </p:txBody>
      </p:sp>
      <p:sp>
        <p:nvSpPr>
          <p:cNvPr id="5" name="Oval 4"/>
          <p:cNvSpPr/>
          <p:nvPr/>
        </p:nvSpPr>
        <p:spPr>
          <a:xfrm>
            <a:off x="755576" y="3284984"/>
            <a:ext cx="2448272"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1475656" y="5229200"/>
            <a:ext cx="2016224" cy="461665"/>
          </a:xfrm>
          <a:prstGeom prst="rect">
            <a:avLst/>
          </a:prstGeom>
          <a:solidFill>
            <a:srgbClr val="FFFF00"/>
          </a:solidFill>
        </p:spPr>
        <p:txBody>
          <a:bodyPr wrap="square" rtlCol="0">
            <a:spAutoFit/>
          </a:bodyPr>
          <a:lstStyle/>
          <a:p>
            <a:r>
              <a:rPr lang="pt-PT" sz="2400" dirty="0" smtClean="0"/>
              <a:t>VAGUE</a:t>
            </a:r>
            <a:endParaRPr lang="pt-PT" sz="2400" dirty="0"/>
          </a:p>
        </p:txBody>
      </p:sp>
      <p:sp>
        <p:nvSpPr>
          <p:cNvPr id="7" name="Slide Number Placeholder 6"/>
          <p:cNvSpPr>
            <a:spLocks noGrp="1"/>
          </p:cNvSpPr>
          <p:nvPr>
            <p:ph type="sldNum" sz="quarter" idx="12"/>
          </p:nvPr>
        </p:nvSpPr>
        <p:spPr/>
        <p:txBody>
          <a:bodyPr/>
          <a:lstStyle/>
          <a:p>
            <a:fld id="{8AEAD054-9927-45A5-871A-CAABACE37F32}" type="slidenum">
              <a:rPr lang="pt-PT" smtClean="0"/>
              <a:pPr/>
              <a:t>20</a:t>
            </a:fld>
            <a:endParaRPr lang="pt-PT"/>
          </a:p>
        </p:txBody>
      </p:sp>
    </p:spTree>
    <p:extLst>
      <p:ext uri="{BB962C8B-B14F-4D97-AF65-F5344CB8AC3E}">
        <p14:creationId xmlns:p14="http://schemas.microsoft.com/office/powerpoint/2010/main" val="3208970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000" dirty="0" err="1" smtClean="0">
                <a:solidFill>
                  <a:srgbClr val="00B0F0"/>
                </a:solidFill>
              </a:rPr>
              <a:t>Reformulated</a:t>
            </a:r>
            <a:r>
              <a:rPr lang="pt-PT" sz="2000" dirty="0" smtClean="0">
                <a:solidFill>
                  <a:srgbClr val="00B0F0"/>
                </a:solidFill>
              </a:rPr>
              <a:t> </a:t>
            </a:r>
            <a:r>
              <a:rPr lang="pt-PT" sz="2000" dirty="0" err="1" smtClean="0">
                <a:solidFill>
                  <a:srgbClr val="00B0F0"/>
                </a:solidFill>
              </a:rPr>
              <a:t>text</a:t>
            </a:r>
            <a:r>
              <a:rPr lang="pt-PT" sz="2000" dirty="0" smtClean="0">
                <a:solidFill>
                  <a:srgbClr val="00B0F0"/>
                </a:solidFill>
              </a:rPr>
              <a:t> </a:t>
            </a:r>
            <a:r>
              <a:rPr lang="pt-PT" sz="2000" dirty="0">
                <a:solidFill>
                  <a:srgbClr val="00B0F0"/>
                </a:solidFill>
              </a:rPr>
              <a:t>3: </a:t>
            </a:r>
            <a:r>
              <a:rPr lang="pt-PT" sz="2000" dirty="0" err="1" smtClean="0">
                <a:solidFill>
                  <a:srgbClr val="00B0F0"/>
                </a:solidFill>
              </a:rPr>
              <a:t>Quantitative</a:t>
            </a:r>
            <a:r>
              <a:rPr lang="pt-PT" sz="2000" dirty="0" smtClean="0">
                <a:solidFill>
                  <a:srgbClr val="00B0F0"/>
                </a:solidFill>
              </a:rPr>
              <a:t> </a:t>
            </a:r>
            <a:r>
              <a:rPr lang="pt-PT" sz="2000" dirty="0" err="1" smtClean="0">
                <a:solidFill>
                  <a:srgbClr val="00B0F0"/>
                </a:solidFill>
              </a:rPr>
              <a:t>analyst</a:t>
            </a:r>
            <a:endParaRPr lang="en-GB" sz="2000" dirty="0"/>
          </a:p>
        </p:txBody>
      </p:sp>
      <p:sp>
        <p:nvSpPr>
          <p:cNvPr id="3" name="Content Placeholder 2"/>
          <p:cNvSpPr>
            <a:spLocks noGrp="1"/>
          </p:cNvSpPr>
          <p:nvPr>
            <p:ph idx="1"/>
          </p:nvPr>
        </p:nvSpPr>
        <p:spPr/>
        <p:txBody>
          <a:bodyPr/>
          <a:lstStyle/>
          <a:p>
            <a:r>
              <a:rPr lang="pt-PT" sz="2800" dirty="0" smtClean="0">
                <a:solidFill>
                  <a:srgbClr val="92D050"/>
                </a:solidFill>
              </a:rPr>
              <a:t>As </a:t>
            </a:r>
            <a:r>
              <a:rPr lang="pt-PT" sz="2800" dirty="0">
                <a:solidFill>
                  <a:srgbClr val="92D050"/>
                </a:solidFill>
              </a:rPr>
              <a:t>a </a:t>
            </a:r>
            <a:r>
              <a:rPr lang="pt-PT" sz="2800" dirty="0" err="1">
                <a:solidFill>
                  <a:srgbClr val="92D050"/>
                </a:solidFill>
              </a:rPr>
              <a:t>native</a:t>
            </a:r>
            <a:r>
              <a:rPr lang="pt-PT" sz="2800" dirty="0">
                <a:solidFill>
                  <a:srgbClr val="92D050"/>
                </a:solidFill>
              </a:rPr>
              <a:t> speaker </a:t>
            </a:r>
            <a:r>
              <a:rPr lang="pt-PT" sz="2800" dirty="0" err="1">
                <a:solidFill>
                  <a:srgbClr val="92D050"/>
                </a:solidFill>
              </a:rPr>
              <a:t>of</a:t>
            </a:r>
            <a:r>
              <a:rPr lang="pt-PT" sz="2800" dirty="0">
                <a:solidFill>
                  <a:srgbClr val="92D050"/>
                </a:solidFill>
              </a:rPr>
              <a:t> Portuguese</a:t>
            </a:r>
            <a:r>
              <a:rPr lang="pt-PT" sz="2800" dirty="0"/>
              <a:t>, </a:t>
            </a:r>
            <a:endParaRPr lang="pt-PT" sz="2800" dirty="0" smtClean="0"/>
          </a:p>
          <a:p>
            <a:pPr marL="0" indent="0">
              <a:buNone/>
            </a:pPr>
            <a:r>
              <a:rPr lang="pt-PT" sz="2800" dirty="0" smtClean="0"/>
              <a:t>I </a:t>
            </a:r>
            <a:r>
              <a:rPr lang="pt-PT" sz="2800" dirty="0" err="1"/>
              <a:t>am</a:t>
            </a:r>
            <a:r>
              <a:rPr lang="pt-PT" sz="2800" dirty="0"/>
              <a:t> </a:t>
            </a:r>
            <a:r>
              <a:rPr lang="pt-PT" sz="2800" dirty="0" err="1" smtClean="0"/>
              <a:t>able</a:t>
            </a:r>
            <a:r>
              <a:rPr lang="pt-PT" sz="2800" dirty="0" smtClean="0"/>
              <a:t> </a:t>
            </a:r>
            <a:r>
              <a:rPr lang="pt-PT" sz="2800" dirty="0"/>
              <a:t>to </a:t>
            </a:r>
            <a:r>
              <a:rPr lang="pt-PT" sz="2800" dirty="0" smtClean="0"/>
              <a:t>monitor social media </a:t>
            </a:r>
            <a:r>
              <a:rPr lang="pt-PT" sz="2800" dirty="0" err="1" smtClean="0"/>
              <a:t>content</a:t>
            </a:r>
            <a:r>
              <a:rPr lang="pt-PT" sz="2800" dirty="0" smtClean="0"/>
              <a:t> </a:t>
            </a:r>
            <a:r>
              <a:rPr lang="pt-PT" sz="2800" dirty="0"/>
              <a:t>for </a:t>
            </a:r>
            <a:r>
              <a:rPr lang="pt-PT" sz="2800" dirty="0" err="1"/>
              <a:t>companies</a:t>
            </a:r>
            <a:r>
              <a:rPr lang="pt-PT" sz="2800" dirty="0"/>
              <a:t> </a:t>
            </a:r>
            <a:endParaRPr lang="pt-PT" sz="2800" dirty="0" smtClean="0"/>
          </a:p>
          <a:p>
            <a:pPr marL="0" indent="0">
              <a:buNone/>
            </a:pPr>
            <a:r>
              <a:rPr lang="pt-PT" sz="2800" dirty="0" smtClean="0"/>
              <a:t>in </a:t>
            </a:r>
            <a:r>
              <a:rPr lang="pt-PT" sz="2800" dirty="0" err="1" smtClean="0"/>
              <a:t>growing</a:t>
            </a:r>
            <a:r>
              <a:rPr lang="pt-PT" sz="2800" dirty="0" smtClean="0"/>
              <a:t> </a:t>
            </a:r>
            <a:r>
              <a:rPr lang="pt-PT" sz="2800" dirty="0" err="1" smtClean="0"/>
              <a:t>markets</a:t>
            </a:r>
            <a:r>
              <a:rPr lang="pt-PT" sz="2800" dirty="0" smtClean="0"/>
              <a:t> </a:t>
            </a:r>
            <a:r>
              <a:rPr lang="pt-PT" sz="2800" dirty="0" err="1" smtClean="0"/>
              <a:t>such</a:t>
            </a:r>
            <a:r>
              <a:rPr lang="pt-PT" sz="2800" dirty="0" smtClean="0"/>
              <a:t> </a:t>
            </a:r>
            <a:r>
              <a:rPr lang="pt-PT" sz="2800" dirty="0"/>
              <a:t>as </a:t>
            </a:r>
            <a:r>
              <a:rPr lang="pt-PT" sz="2800" dirty="0" err="1" smtClean="0"/>
              <a:t>Brazil</a:t>
            </a:r>
            <a:r>
              <a:rPr lang="pt-PT" sz="2800" dirty="0" smtClean="0"/>
              <a:t> </a:t>
            </a:r>
            <a:r>
              <a:rPr lang="pt-PT" sz="2800" dirty="0" err="1" smtClean="0"/>
              <a:t>and</a:t>
            </a:r>
            <a:r>
              <a:rPr lang="pt-PT" sz="2800" dirty="0" smtClean="0"/>
              <a:t> Angola.</a:t>
            </a:r>
            <a:endParaRPr lang="pt-PT" sz="2800" dirty="0"/>
          </a:p>
          <a:p>
            <a:endParaRPr lang="pt-PT" dirty="0" smtClean="0"/>
          </a:p>
          <a:p>
            <a:endParaRPr lang="en-GB" dirty="0"/>
          </a:p>
        </p:txBody>
      </p:sp>
      <p:sp>
        <p:nvSpPr>
          <p:cNvPr id="4" name="TextBox 3"/>
          <p:cNvSpPr txBox="1"/>
          <p:nvPr/>
        </p:nvSpPr>
        <p:spPr>
          <a:xfrm>
            <a:off x="4680012" y="3647451"/>
            <a:ext cx="3024336" cy="1200329"/>
          </a:xfrm>
          <a:prstGeom prst="rect">
            <a:avLst/>
          </a:prstGeom>
          <a:solidFill>
            <a:srgbClr val="FFFF00"/>
          </a:solidFill>
        </p:spPr>
        <p:txBody>
          <a:bodyPr wrap="square" rtlCol="0">
            <a:spAutoFit/>
          </a:bodyPr>
          <a:lstStyle/>
          <a:p>
            <a:r>
              <a:rPr lang="pt-PT" sz="2400" dirty="0" smtClean="0"/>
              <a:t>AWARENESS OF COMPANY BUSINESS</a:t>
            </a:r>
            <a:endParaRPr lang="pt-PT" sz="2400" dirty="0"/>
          </a:p>
        </p:txBody>
      </p:sp>
      <p:sp>
        <p:nvSpPr>
          <p:cNvPr id="5" name="Oval 4"/>
          <p:cNvSpPr/>
          <p:nvPr/>
        </p:nvSpPr>
        <p:spPr>
          <a:xfrm>
            <a:off x="395536" y="2708920"/>
            <a:ext cx="7652708" cy="10825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Oval 5"/>
          <p:cNvSpPr/>
          <p:nvPr/>
        </p:nvSpPr>
        <p:spPr>
          <a:xfrm>
            <a:off x="2051720" y="1988840"/>
            <a:ext cx="5256584" cy="720080"/>
          </a:xfrm>
          <a:prstGeom prst="ellipse">
            <a:avLst/>
          </a:prstGeom>
          <a:no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TextBox 6"/>
          <p:cNvSpPr txBox="1"/>
          <p:nvPr/>
        </p:nvSpPr>
        <p:spPr>
          <a:xfrm>
            <a:off x="707588" y="3832117"/>
            <a:ext cx="3024336" cy="830997"/>
          </a:xfrm>
          <a:prstGeom prst="rect">
            <a:avLst/>
          </a:prstGeom>
          <a:solidFill>
            <a:srgbClr val="FFFF00"/>
          </a:solidFill>
        </p:spPr>
        <p:txBody>
          <a:bodyPr wrap="square" rtlCol="0">
            <a:spAutoFit/>
          </a:bodyPr>
          <a:lstStyle/>
          <a:p>
            <a:r>
              <a:rPr lang="pt-PT" sz="2400" dirty="0" smtClean="0"/>
              <a:t>AWARENESS OF JOB TASKS</a:t>
            </a:r>
            <a:endParaRPr lang="pt-PT" sz="2400" dirty="0"/>
          </a:p>
        </p:txBody>
      </p:sp>
      <p:sp>
        <p:nvSpPr>
          <p:cNvPr id="8" name="TextBox 7"/>
          <p:cNvSpPr txBox="1"/>
          <p:nvPr/>
        </p:nvSpPr>
        <p:spPr>
          <a:xfrm>
            <a:off x="2915816" y="5013176"/>
            <a:ext cx="3024336" cy="830997"/>
          </a:xfrm>
          <a:prstGeom prst="rect">
            <a:avLst/>
          </a:prstGeom>
          <a:solidFill>
            <a:srgbClr val="FFFF00"/>
          </a:solidFill>
        </p:spPr>
        <p:txBody>
          <a:bodyPr wrap="square" rtlCol="0">
            <a:spAutoFit/>
          </a:bodyPr>
          <a:lstStyle/>
          <a:p>
            <a:r>
              <a:rPr lang="pt-PT" sz="2400" dirty="0" smtClean="0"/>
              <a:t>ADDED VALUE FOR COMPANY</a:t>
            </a:r>
            <a:endParaRPr lang="pt-PT" sz="2400" dirty="0"/>
          </a:p>
        </p:txBody>
      </p:sp>
      <p:sp>
        <p:nvSpPr>
          <p:cNvPr id="9" name="Slide Number Placeholder 8"/>
          <p:cNvSpPr>
            <a:spLocks noGrp="1"/>
          </p:cNvSpPr>
          <p:nvPr>
            <p:ph type="sldNum" sz="quarter" idx="12"/>
          </p:nvPr>
        </p:nvSpPr>
        <p:spPr/>
        <p:txBody>
          <a:bodyPr/>
          <a:lstStyle/>
          <a:p>
            <a:fld id="{8AEAD054-9927-45A5-871A-CAABACE37F32}" type="slidenum">
              <a:rPr lang="pt-PT" smtClean="0"/>
              <a:pPr/>
              <a:t>21</a:t>
            </a:fld>
            <a:endParaRPr lang="pt-PT"/>
          </a:p>
        </p:txBody>
      </p:sp>
    </p:spTree>
    <p:extLst>
      <p:ext uri="{BB962C8B-B14F-4D97-AF65-F5344CB8AC3E}">
        <p14:creationId xmlns:p14="http://schemas.microsoft.com/office/powerpoint/2010/main" val="382867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4: </a:t>
            </a:r>
            <a:r>
              <a:rPr lang="pt-PT" sz="2000" dirty="0" err="1">
                <a:solidFill>
                  <a:srgbClr val="00B0F0"/>
                </a:solidFill>
              </a:rPr>
              <a:t>international</a:t>
            </a:r>
            <a:r>
              <a:rPr lang="pt-PT" sz="2000" dirty="0">
                <a:solidFill>
                  <a:srgbClr val="00B0F0"/>
                </a:solidFill>
              </a:rPr>
              <a:t> Business </a:t>
            </a:r>
            <a:r>
              <a:rPr lang="pt-PT" sz="2000" dirty="0" err="1">
                <a:solidFill>
                  <a:srgbClr val="00B0F0"/>
                </a:solidFill>
              </a:rPr>
              <a:t>Development</a:t>
            </a:r>
            <a:r>
              <a:rPr lang="pt-PT" sz="2000" dirty="0">
                <a:solidFill>
                  <a:srgbClr val="00B0F0"/>
                </a:solidFill>
              </a:rPr>
              <a:t> </a:t>
            </a:r>
            <a:r>
              <a:rPr lang="pt-PT" sz="2000" dirty="0" err="1">
                <a:solidFill>
                  <a:srgbClr val="00B0F0"/>
                </a:solidFill>
              </a:rPr>
              <a:t>Executive</a:t>
            </a:r>
            <a:endParaRPr lang="pt-PT" sz="2000" dirty="0"/>
          </a:p>
        </p:txBody>
      </p:sp>
      <p:sp>
        <p:nvSpPr>
          <p:cNvPr id="3" name="Content Placeholder 2"/>
          <p:cNvSpPr>
            <a:spLocks noGrp="1"/>
          </p:cNvSpPr>
          <p:nvPr>
            <p:ph idx="1"/>
          </p:nvPr>
        </p:nvSpPr>
        <p:spPr>
          <a:xfrm>
            <a:off x="539552" y="2132856"/>
            <a:ext cx="8229600" cy="3312368"/>
          </a:xfrm>
        </p:spPr>
        <p:txBody>
          <a:bodyPr/>
          <a:lstStyle/>
          <a:p>
            <a:pPr marL="0" indent="0">
              <a:buNone/>
            </a:pPr>
            <a:r>
              <a:rPr lang="en-GB" sz="2400" dirty="0" smtClean="0"/>
              <a:t>My college background in Economics would allow me to have the advanced market knowledge necessary to make smart, well-informed business decisions.</a:t>
            </a:r>
          </a:p>
        </p:txBody>
      </p:sp>
      <p:sp>
        <p:nvSpPr>
          <p:cNvPr id="4" name="Slide Number Placeholder 3"/>
          <p:cNvSpPr>
            <a:spLocks noGrp="1"/>
          </p:cNvSpPr>
          <p:nvPr>
            <p:ph type="sldNum" sz="quarter" idx="12"/>
          </p:nvPr>
        </p:nvSpPr>
        <p:spPr/>
        <p:txBody>
          <a:bodyPr/>
          <a:lstStyle/>
          <a:p>
            <a:fld id="{8AEAD054-9927-45A5-871A-CAABACE37F32}" type="slidenum">
              <a:rPr lang="pt-PT" smtClean="0"/>
              <a:pPr/>
              <a:t>22</a:t>
            </a:fld>
            <a:endParaRPr lang="pt-PT"/>
          </a:p>
        </p:txBody>
      </p:sp>
    </p:spTree>
    <p:extLst>
      <p:ext uri="{BB962C8B-B14F-4D97-AF65-F5344CB8AC3E}">
        <p14:creationId xmlns:p14="http://schemas.microsoft.com/office/powerpoint/2010/main" val="2183117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4: </a:t>
            </a:r>
            <a:r>
              <a:rPr lang="pt-PT" sz="2000" dirty="0" err="1">
                <a:solidFill>
                  <a:srgbClr val="00B0F0"/>
                </a:solidFill>
              </a:rPr>
              <a:t>international</a:t>
            </a:r>
            <a:r>
              <a:rPr lang="pt-PT" sz="2000" dirty="0">
                <a:solidFill>
                  <a:srgbClr val="00B0F0"/>
                </a:solidFill>
              </a:rPr>
              <a:t> Business </a:t>
            </a:r>
            <a:r>
              <a:rPr lang="pt-PT" sz="2000" dirty="0" err="1">
                <a:solidFill>
                  <a:srgbClr val="00B0F0"/>
                </a:solidFill>
              </a:rPr>
              <a:t>Development</a:t>
            </a:r>
            <a:r>
              <a:rPr lang="pt-PT" sz="2000" dirty="0">
                <a:solidFill>
                  <a:srgbClr val="00B0F0"/>
                </a:solidFill>
              </a:rPr>
              <a:t> </a:t>
            </a:r>
            <a:r>
              <a:rPr lang="pt-PT" sz="2000" dirty="0" err="1">
                <a:solidFill>
                  <a:srgbClr val="00B0F0"/>
                </a:solidFill>
              </a:rPr>
              <a:t>Executive</a:t>
            </a:r>
            <a:endParaRPr lang="pt-PT" sz="2000" dirty="0"/>
          </a:p>
        </p:txBody>
      </p:sp>
      <p:sp>
        <p:nvSpPr>
          <p:cNvPr id="3" name="Content Placeholder 2"/>
          <p:cNvSpPr>
            <a:spLocks noGrp="1"/>
          </p:cNvSpPr>
          <p:nvPr>
            <p:ph idx="1"/>
          </p:nvPr>
        </p:nvSpPr>
        <p:spPr>
          <a:xfrm>
            <a:off x="539552" y="2132856"/>
            <a:ext cx="8229600" cy="2448272"/>
          </a:xfrm>
        </p:spPr>
        <p:txBody>
          <a:bodyPr/>
          <a:lstStyle/>
          <a:p>
            <a:pPr marL="0" indent="0">
              <a:buNone/>
            </a:pPr>
            <a:r>
              <a:rPr lang="en-GB" sz="2400" dirty="0">
                <a:solidFill>
                  <a:srgbClr val="FFC000"/>
                </a:solidFill>
              </a:rPr>
              <a:t>My college background in Economics </a:t>
            </a:r>
            <a:r>
              <a:rPr lang="en-GB" sz="2400" dirty="0"/>
              <a:t>would allow me to have the </a:t>
            </a:r>
            <a:r>
              <a:rPr lang="en-GB" sz="2400" dirty="0">
                <a:solidFill>
                  <a:srgbClr val="00B0F0"/>
                </a:solidFill>
              </a:rPr>
              <a:t>advanced market knowledge </a:t>
            </a:r>
            <a:r>
              <a:rPr lang="en-GB" sz="2400" dirty="0"/>
              <a:t>necessary to make smart, well-informed business decisions</a:t>
            </a:r>
            <a:r>
              <a:rPr lang="en-GB" sz="2400" dirty="0" smtClean="0"/>
              <a:t>.</a:t>
            </a:r>
            <a:endParaRPr lang="en-GB" sz="2400" dirty="0"/>
          </a:p>
        </p:txBody>
      </p:sp>
      <p:sp>
        <p:nvSpPr>
          <p:cNvPr id="4" name="TextBox 3"/>
          <p:cNvSpPr txBox="1"/>
          <p:nvPr/>
        </p:nvSpPr>
        <p:spPr>
          <a:xfrm>
            <a:off x="5148064" y="1055491"/>
            <a:ext cx="2992288" cy="830997"/>
          </a:xfrm>
          <a:prstGeom prst="rect">
            <a:avLst/>
          </a:prstGeom>
          <a:solidFill>
            <a:srgbClr val="FFFF00"/>
          </a:solidFill>
        </p:spPr>
        <p:txBody>
          <a:bodyPr wrap="square" rtlCol="0">
            <a:spAutoFit/>
          </a:bodyPr>
          <a:lstStyle/>
          <a:p>
            <a:r>
              <a:rPr lang="pt-PT" sz="2400" dirty="0" smtClean="0"/>
              <a:t>SKILLS DEVELOPED</a:t>
            </a:r>
            <a:endParaRPr lang="pt-PT" sz="2400" dirty="0"/>
          </a:p>
        </p:txBody>
      </p:sp>
      <p:sp>
        <p:nvSpPr>
          <p:cNvPr id="5" name="TextBox 4"/>
          <p:cNvSpPr txBox="1"/>
          <p:nvPr/>
        </p:nvSpPr>
        <p:spPr>
          <a:xfrm>
            <a:off x="1115616" y="1049276"/>
            <a:ext cx="2992288" cy="830997"/>
          </a:xfrm>
          <a:prstGeom prst="rect">
            <a:avLst/>
          </a:prstGeom>
          <a:solidFill>
            <a:srgbClr val="FFFF00"/>
          </a:solidFill>
        </p:spPr>
        <p:txBody>
          <a:bodyPr wrap="square" rtlCol="0">
            <a:spAutoFit/>
          </a:bodyPr>
          <a:lstStyle/>
          <a:p>
            <a:r>
              <a:rPr lang="pt-PT" sz="2400" dirty="0" smtClean="0"/>
              <a:t>INTRODUCES EXPERIENCE</a:t>
            </a:r>
            <a:endParaRPr lang="pt-PT" sz="2400" dirty="0"/>
          </a:p>
        </p:txBody>
      </p:sp>
      <p:sp>
        <p:nvSpPr>
          <p:cNvPr id="6" name="TextBox 5"/>
          <p:cNvSpPr txBox="1"/>
          <p:nvPr/>
        </p:nvSpPr>
        <p:spPr>
          <a:xfrm>
            <a:off x="899592" y="3501008"/>
            <a:ext cx="2992288" cy="830997"/>
          </a:xfrm>
          <a:prstGeom prst="rect">
            <a:avLst/>
          </a:prstGeom>
          <a:solidFill>
            <a:srgbClr val="FFFF00"/>
          </a:solidFill>
        </p:spPr>
        <p:txBody>
          <a:bodyPr wrap="square" rtlCol="0">
            <a:spAutoFit/>
          </a:bodyPr>
          <a:lstStyle/>
          <a:p>
            <a:r>
              <a:rPr lang="pt-PT" sz="2400" dirty="0" smtClean="0"/>
              <a:t>LINK TO JOB/COMPANY</a:t>
            </a:r>
            <a:endParaRPr lang="pt-PT" sz="2400" dirty="0"/>
          </a:p>
        </p:txBody>
      </p:sp>
      <p:sp>
        <p:nvSpPr>
          <p:cNvPr id="7" name="TextBox 6"/>
          <p:cNvSpPr txBox="1"/>
          <p:nvPr/>
        </p:nvSpPr>
        <p:spPr>
          <a:xfrm>
            <a:off x="4932040" y="3501008"/>
            <a:ext cx="2992288" cy="830997"/>
          </a:xfrm>
          <a:prstGeom prst="rect">
            <a:avLst/>
          </a:prstGeom>
          <a:solidFill>
            <a:srgbClr val="FFFF00"/>
          </a:solidFill>
        </p:spPr>
        <p:txBody>
          <a:bodyPr wrap="square" rtlCol="0">
            <a:spAutoFit/>
          </a:bodyPr>
          <a:lstStyle/>
          <a:p>
            <a:r>
              <a:rPr lang="pt-PT" sz="2400" dirty="0" smtClean="0"/>
              <a:t>Modal </a:t>
            </a:r>
            <a:r>
              <a:rPr lang="pt-PT" sz="2400" dirty="0" err="1" smtClean="0"/>
              <a:t>verb</a:t>
            </a:r>
            <a:r>
              <a:rPr lang="pt-PT" sz="2400" dirty="0" smtClean="0"/>
              <a:t> too </a:t>
            </a:r>
            <a:r>
              <a:rPr lang="pt-PT" sz="2400" dirty="0" err="1" smtClean="0"/>
              <a:t>tentative</a:t>
            </a:r>
            <a:endParaRPr lang="pt-PT" sz="2400" dirty="0"/>
          </a:p>
        </p:txBody>
      </p:sp>
      <p:sp>
        <p:nvSpPr>
          <p:cNvPr id="8" name="Slide Number Placeholder 7"/>
          <p:cNvSpPr>
            <a:spLocks noGrp="1"/>
          </p:cNvSpPr>
          <p:nvPr>
            <p:ph type="sldNum" sz="quarter" idx="12"/>
          </p:nvPr>
        </p:nvSpPr>
        <p:spPr/>
        <p:txBody>
          <a:bodyPr/>
          <a:lstStyle/>
          <a:p>
            <a:fld id="{8AEAD054-9927-45A5-871A-CAABACE37F32}" type="slidenum">
              <a:rPr lang="pt-PT" smtClean="0"/>
              <a:pPr/>
              <a:t>23</a:t>
            </a:fld>
            <a:endParaRPr lang="pt-PT"/>
          </a:p>
        </p:txBody>
      </p:sp>
      <p:sp>
        <p:nvSpPr>
          <p:cNvPr id="9" name="Oval 8"/>
          <p:cNvSpPr/>
          <p:nvPr/>
        </p:nvSpPr>
        <p:spPr>
          <a:xfrm>
            <a:off x="5737270" y="1990653"/>
            <a:ext cx="1584176"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611560" y="5013176"/>
            <a:ext cx="7920880" cy="1477328"/>
          </a:xfrm>
          <a:prstGeom prst="rect">
            <a:avLst/>
          </a:prstGeom>
          <a:noFill/>
        </p:spPr>
        <p:txBody>
          <a:bodyPr wrap="square" rtlCol="0">
            <a:spAutoFit/>
          </a:bodyPr>
          <a:lstStyle/>
          <a:p>
            <a:r>
              <a:rPr lang="en-GB" sz="2400" dirty="0">
                <a:solidFill>
                  <a:srgbClr val="FFC000"/>
                </a:solidFill>
              </a:rPr>
              <a:t>My college background in Economics </a:t>
            </a:r>
            <a:r>
              <a:rPr lang="en-GB" sz="2400" b="1" dirty="0" smtClean="0"/>
              <a:t>enabled me to develop </a:t>
            </a:r>
            <a:r>
              <a:rPr lang="en-GB" sz="2400" dirty="0" smtClean="0"/>
              <a:t>the </a:t>
            </a:r>
            <a:r>
              <a:rPr lang="en-GB" sz="2400" dirty="0">
                <a:solidFill>
                  <a:srgbClr val="00B0F0"/>
                </a:solidFill>
              </a:rPr>
              <a:t>advanced market knowledge </a:t>
            </a:r>
            <a:r>
              <a:rPr lang="en-GB" sz="2400" dirty="0"/>
              <a:t>necessary to make smart, well-informed business decisions.</a:t>
            </a:r>
          </a:p>
          <a:p>
            <a:endParaRPr lang="pt-PT" dirty="0"/>
          </a:p>
        </p:txBody>
      </p:sp>
    </p:spTree>
    <p:extLst>
      <p:ext uri="{BB962C8B-B14F-4D97-AF65-F5344CB8AC3E}">
        <p14:creationId xmlns:p14="http://schemas.microsoft.com/office/powerpoint/2010/main" val="135281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16"/>
          <p:cNvSpPr/>
          <p:nvPr/>
        </p:nvSpPr>
        <p:spPr>
          <a:xfrm>
            <a:off x="4133557" y="2636912"/>
            <a:ext cx="1013153"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2" name="Title 1"/>
          <p:cNvSpPr>
            <a:spLocks noGrp="1"/>
          </p:cNvSpPr>
          <p:nvPr>
            <p:ph type="title"/>
          </p:nvPr>
        </p:nvSpPr>
        <p:spPr>
          <a:xfrm>
            <a:off x="457200" y="274638"/>
            <a:ext cx="8229600" cy="706090"/>
          </a:xfrm>
        </p:spPr>
        <p:txBody>
          <a:bodyPr/>
          <a:lstStyle/>
          <a:p>
            <a:r>
              <a:rPr lang="pt-PT" sz="2000" dirty="0" err="1">
                <a:solidFill>
                  <a:srgbClr val="00B0F0"/>
                </a:solidFill>
              </a:rPr>
              <a:t>Student</a:t>
            </a:r>
            <a:r>
              <a:rPr lang="pt-PT" sz="2000" dirty="0">
                <a:solidFill>
                  <a:srgbClr val="00B0F0"/>
                </a:solidFill>
              </a:rPr>
              <a:t> </a:t>
            </a:r>
            <a:r>
              <a:rPr lang="pt-PT" sz="2000" dirty="0" err="1" smtClean="0">
                <a:solidFill>
                  <a:srgbClr val="00B0F0"/>
                </a:solidFill>
              </a:rPr>
              <a:t>texts</a:t>
            </a:r>
            <a:r>
              <a:rPr lang="pt-PT" sz="2000" dirty="0" smtClean="0">
                <a:solidFill>
                  <a:srgbClr val="00B0F0"/>
                </a:solidFill>
              </a:rPr>
              <a:t> </a:t>
            </a:r>
            <a:r>
              <a:rPr lang="pt-PT" sz="2000" dirty="0" smtClean="0">
                <a:solidFill>
                  <a:srgbClr val="00B0F0"/>
                </a:solidFill>
              </a:rPr>
              <a:t>5&amp;6: </a:t>
            </a:r>
            <a:r>
              <a:rPr lang="pt-PT" sz="2000" dirty="0" err="1">
                <a:solidFill>
                  <a:srgbClr val="00B0F0"/>
                </a:solidFill>
              </a:rPr>
              <a:t>Q</a:t>
            </a:r>
            <a:r>
              <a:rPr lang="pt-PT" sz="2000" dirty="0" err="1" smtClean="0">
                <a:solidFill>
                  <a:srgbClr val="00B0F0"/>
                </a:solidFill>
              </a:rPr>
              <a:t>uantitative</a:t>
            </a:r>
            <a:r>
              <a:rPr lang="pt-PT" sz="2000" dirty="0" smtClean="0">
                <a:solidFill>
                  <a:srgbClr val="00B0F0"/>
                </a:solidFill>
              </a:rPr>
              <a:t> </a:t>
            </a:r>
            <a:r>
              <a:rPr lang="pt-PT" sz="2000" dirty="0" err="1" smtClean="0">
                <a:solidFill>
                  <a:srgbClr val="00B0F0"/>
                </a:solidFill>
              </a:rPr>
              <a:t>Analyst</a:t>
            </a:r>
            <a:r>
              <a:rPr lang="pt-PT" sz="2000" dirty="0" smtClean="0">
                <a:solidFill>
                  <a:srgbClr val="00B0F0"/>
                </a:solidFill>
              </a:rPr>
              <a:t> /International Business </a:t>
            </a:r>
            <a:r>
              <a:rPr lang="pt-PT" sz="2000" dirty="0" err="1" smtClean="0">
                <a:solidFill>
                  <a:srgbClr val="00B0F0"/>
                </a:solidFill>
              </a:rPr>
              <a:t>Development</a:t>
            </a:r>
            <a:r>
              <a:rPr lang="pt-PT" sz="2000" dirty="0" smtClean="0">
                <a:solidFill>
                  <a:srgbClr val="00B0F0"/>
                </a:solidFill>
              </a:rPr>
              <a:t> </a:t>
            </a:r>
            <a:r>
              <a:rPr lang="pt-PT" sz="2000" dirty="0" err="1" smtClean="0">
                <a:solidFill>
                  <a:srgbClr val="00B0F0"/>
                </a:solidFill>
              </a:rPr>
              <a:t>Executive</a:t>
            </a:r>
            <a:endParaRPr lang="pt-PT" sz="2000" dirty="0"/>
          </a:p>
        </p:txBody>
      </p:sp>
      <p:sp>
        <p:nvSpPr>
          <p:cNvPr id="3" name="Content Placeholder 2"/>
          <p:cNvSpPr>
            <a:spLocks noGrp="1"/>
          </p:cNvSpPr>
          <p:nvPr>
            <p:ph idx="1"/>
          </p:nvPr>
        </p:nvSpPr>
        <p:spPr>
          <a:xfrm>
            <a:off x="457200" y="1049276"/>
            <a:ext cx="8229600" cy="4323940"/>
          </a:xfrm>
        </p:spPr>
        <p:txBody>
          <a:bodyPr/>
          <a:lstStyle/>
          <a:p>
            <a:pPr marL="0" indent="0">
              <a:buNone/>
            </a:pPr>
            <a:r>
              <a:rPr lang="en-GB" sz="2400" dirty="0" smtClean="0">
                <a:solidFill>
                  <a:srgbClr val="FFC000"/>
                </a:solidFill>
              </a:rPr>
              <a:t>Throughout my exchange semester at the University of North Carolina Wilmington </a:t>
            </a:r>
            <a:r>
              <a:rPr lang="en-GB" sz="2400" dirty="0" smtClean="0">
                <a:solidFill>
                  <a:schemeClr val="tx2"/>
                </a:solidFill>
              </a:rPr>
              <a:t>I had the opportunity to study different scenarios using data related to the economic impact of tourism in the </a:t>
            </a:r>
            <a:r>
              <a:rPr lang="en-GB" sz="2400" dirty="0">
                <a:solidFill>
                  <a:schemeClr val="tx2"/>
                </a:solidFill>
              </a:rPr>
              <a:t>C</a:t>
            </a:r>
            <a:r>
              <a:rPr lang="en-GB" sz="2400" dirty="0" smtClean="0">
                <a:solidFill>
                  <a:schemeClr val="tx2"/>
                </a:solidFill>
              </a:rPr>
              <a:t>aribbean Islands </a:t>
            </a:r>
            <a:r>
              <a:rPr lang="en-GB" sz="2400" dirty="0" smtClean="0">
                <a:solidFill>
                  <a:srgbClr val="FFC000"/>
                </a:solidFill>
              </a:rPr>
              <a:t>alongside </a:t>
            </a:r>
            <a:r>
              <a:rPr lang="en-GB" sz="2400" dirty="0" err="1" smtClean="0">
                <a:solidFill>
                  <a:srgbClr val="FFC000"/>
                </a:solidFill>
              </a:rPr>
              <a:t>Dr.</a:t>
            </a:r>
            <a:r>
              <a:rPr lang="en-GB" sz="2400" dirty="0" smtClean="0">
                <a:solidFill>
                  <a:srgbClr val="FFC000"/>
                </a:solidFill>
              </a:rPr>
              <a:t> Peter </a:t>
            </a:r>
            <a:r>
              <a:rPr lang="en-GB" sz="2400" dirty="0" err="1" smtClean="0">
                <a:solidFill>
                  <a:srgbClr val="FFC000"/>
                </a:solidFill>
              </a:rPr>
              <a:t>Schuhmann</a:t>
            </a:r>
            <a:r>
              <a:rPr lang="en-GB" sz="2400" dirty="0" smtClean="0">
                <a:solidFill>
                  <a:srgbClr val="FFC000"/>
                </a:solidFill>
              </a:rPr>
              <a:t>, </a:t>
            </a:r>
            <a:r>
              <a:rPr lang="en-GB" sz="2400" dirty="0" smtClean="0">
                <a:solidFill>
                  <a:schemeClr val="tx2"/>
                </a:solidFill>
              </a:rPr>
              <a:t>writing weakly </a:t>
            </a:r>
            <a:r>
              <a:rPr lang="en-GB" sz="2400" dirty="0">
                <a:solidFill>
                  <a:schemeClr val="tx2"/>
                </a:solidFill>
              </a:rPr>
              <a:t>[</a:t>
            </a:r>
            <a:r>
              <a:rPr lang="en-GB" sz="2400" dirty="0" smtClean="0">
                <a:solidFill>
                  <a:schemeClr val="tx2"/>
                </a:solidFill>
              </a:rPr>
              <a:t>sic] reports and presenting the results under sometimes very tight deadlines</a:t>
            </a:r>
            <a:r>
              <a:rPr lang="en-GB" sz="2400" dirty="0" smtClean="0">
                <a:solidFill>
                  <a:srgbClr val="FFC000"/>
                </a:solidFill>
              </a:rPr>
              <a:t>. </a:t>
            </a:r>
            <a:endParaRPr lang="en-GB" sz="2400" dirty="0"/>
          </a:p>
        </p:txBody>
      </p:sp>
      <p:sp>
        <p:nvSpPr>
          <p:cNvPr id="7" name="TextBox 6"/>
          <p:cNvSpPr txBox="1"/>
          <p:nvPr/>
        </p:nvSpPr>
        <p:spPr>
          <a:xfrm>
            <a:off x="599665" y="1261553"/>
            <a:ext cx="2992288" cy="830997"/>
          </a:xfrm>
          <a:prstGeom prst="rect">
            <a:avLst/>
          </a:prstGeom>
          <a:solidFill>
            <a:srgbClr val="FFFF00"/>
          </a:solidFill>
        </p:spPr>
        <p:txBody>
          <a:bodyPr wrap="square" rtlCol="0">
            <a:spAutoFit/>
          </a:bodyPr>
          <a:lstStyle/>
          <a:p>
            <a:r>
              <a:rPr lang="pt-PT" sz="2400" dirty="0" smtClean="0"/>
              <a:t>Modal </a:t>
            </a:r>
            <a:r>
              <a:rPr lang="pt-PT" sz="2400" dirty="0" err="1" smtClean="0"/>
              <a:t>verb</a:t>
            </a:r>
            <a:r>
              <a:rPr lang="pt-PT" sz="2400" dirty="0" smtClean="0"/>
              <a:t> too </a:t>
            </a:r>
            <a:r>
              <a:rPr lang="pt-PT" sz="2400" dirty="0" err="1" smtClean="0"/>
              <a:t>tentative</a:t>
            </a:r>
            <a:endParaRPr lang="pt-PT" sz="2400" dirty="0"/>
          </a:p>
        </p:txBody>
      </p:sp>
      <p:sp>
        <p:nvSpPr>
          <p:cNvPr id="8" name="Slide Number Placeholder 7"/>
          <p:cNvSpPr>
            <a:spLocks noGrp="1"/>
          </p:cNvSpPr>
          <p:nvPr>
            <p:ph type="sldNum" sz="quarter" idx="12"/>
          </p:nvPr>
        </p:nvSpPr>
        <p:spPr/>
        <p:txBody>
          <a:bodyPr/>
          <a:lstStyle/>
          <a:p>
            <a:fld id="{8AEAD054-9927-45A5-871A-CAABACE37F32}" type="slidenum">
              <a:rPr lang="pt-PT" smtClean="0"/>
              <a:pPr/>
              <a:t>24</a:t>
            </a:fld>
            <a:endParaRPr lang="pt-PT"/>
          </a:p>
        </p:txBody>
      </p:sp>
      <p:sp>
        <p:nvSpPr>
          <p:cNvPr id="9" name="Oval 8"/>
          <p:cNvSpPr/>
          <p:nvPr/>
        </p:nvSpPr>
        <p:spPr>
          <a:xfrm>
            <a:off x="4297707" y="1509281"/>
            <a:ext cx="2650557" cy="3355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TextBox 9"/>
          <p:cNvSpPr txBox="1"/>
          <p:nvPr/>
        </p:nvSpPr>
        <p:spPr>
          <a:xfrm>
            <a:off x="520457" y="4077072"/>
            <a:ext cx="7920880" cy="1569660"/>
          </a:xfrm>
          <a:prstGeom prst="rect">
            <a:avLst/>
          </a:prstGeom>
          <a:noFill/>
        </p:spPr>
        <p:txBody>
          <a:bodyPr wrap="square" rtlCol="0">
            <a:spAutoFit/>
          </a:bodyPr>
          <a:lstStyle/>
          <a:p>
            <a:r>
              <a:rPr lang="pt-PT" sz="2400" dirty="0" smtClean="0"/>
              <a:t>As a </a:t>
            </a:r>
            <a:r>
              <a:rPr lang="pt-PT" sz="2400" dirty="0" err="1" smtClean="0"/>
              <a:t>student</a:t>
            </a:r>
            <a:r>
              <a:rPr lang="pt-PT" sz="2400" dirty="0" smtClean="0"/>
              <a:t>, I </a:t>
            </a:r>
            <a:r>
              <a:rPr lang="pt-PT" sz="2400" dirty="0" err="1" smtClean="0"/>
              <a:t>have</a:t>
            </a:r>
            <a:r>
              <a:rPr lang="pt-PT" sz="2400" dirty="0" smtClean="0"/>
              <a:t> </a:t>
            </a:r>
            <a:r>
              <a:rPr lang="pt-PT" sz="2400" dirty="0" err="1" smtClean="0"/>
              <a:t>been</a:t>
            </a:r>
            <a:r>
              <a:rPr lang="pt-PT" sz="2400" dirty="0" smtClean="0"/>
              <a:t> </a:t>
            </a:r>
            <a:r>
              <a:rPr lang="pt-PT" sz="2400" dirty="0" err="1" smtClean="0"/>
              <a:t>involved</a:t>
            </a:r>
            <a:r>
              <a:rPr lang="pt-PT" sz="2400" dirty="0" smtClean="0"/>
              <a:t> in some </a:t>
            </a:r>
            <a:r>
              <a:rPr lang="pt-PT" sz="2400" dirty="0" err="1" smtClean="0"/>
              <a:t>tutored</a:t>
            </a:r>
            <a:r>
              <a:rPr lang="pt-PT" sz="2400" dirty="0" smtClean="0"/>
              <a:t> </a:t>
            </a:r>
            <a:r>
              <a:rPr lang="pt-PT" sz="2400" dirty="0" err="1" smtClean="0"/>
              <a:t>projects</a:t>
            </a:r>
            <a:r>
              <a:rPr lang="pt-PT" sz="2400" dirty="0" smtClean="0"/>
              <a:t> </a:t>
            </a:r>
            <a:r>
              <a:rPr lang="pt-PT" sz="2400" dirty="0" err="1" smtClean="0"/>
              <a:t>and</a:t>
            </a:r>
            <a:r>
              <a:rPr lang="pt-PT" sz="2400" dirty="0" smtClean="0"/>
              <a:t> </a:t>
            </a:r>
            <a:r>
              <a:rPr lang="pt-PT" sz="2400" dirty="0" err="1" smtClean="0"/>
              <a:t>internships</a:t>
            </a:r>
            <a:r>
              <a:rPr lang="pt-PT" sz="2400" dirty="0" smtClean="0"/>
              <a:t>, </a:t>
            </a:r>
            <a:r>
              <a:rPr lang="pt-PT" sz="2400" dirty="0" err="1" smtClean="0"/>
              <a:t>which</a:t>
            </a:r>
            <a:r>
              <a:rPr lang="pt-PT" sz="2400" dirty="0" smtClean="0"/>
              <a:t> </a:t>
            </a:r>
            <a:r>
              <a:rPr lang="pt-PT" sz="2400" dirty="0" err="1" smtClean="0"/>
              <a:t>has</a:t>
            </a:r>
            <a:r>
              <a:rPr lang="pt-PT" sz="2400" dirty="0" smtClean="0"/>
              <a:t>   </a:t>
            </a:r>
            <a:r>
              <a:rPr lang="pt-PT" sz="2400" dirty="0" err="1" smtClean="0"/>
              <a:t>allowed</a:t>
            </a:r>
            <a:r>
              <a:rPr lang="pt-PT" sz="2400" dirty="0" smtClean="0"/>
              <a:t>    me to </a:t>
            </a:r>
            <a:r>
              <a:rPr lang="pt-PT" sz="2400" dirty="0" err="1" smtClean="0"/>
              <a:t>develop</a:t>
            </a:r>
            <a:r>
              <a:rPr lang="pt-PT" sz="2400" dirty="0" smtClean="0"/>
              <a:t> </a:t>
            </a:r>
            <a:r>
              <a:rPr lang="pt-PT" sz="2400" dirty="0" err="1" smtClean="0"/>
              <a:t>strong</a:t>
            </a:r>
            <a:r>
              <a:rPr lang="pt-PT" sz="2400" dirty="0" smtClean="0"/>
              <a:t> business </a:t>
            </a:r>
            <a:r>
              <a:rPr lang="pt-PT" sz="2400" dirty="0" err="1" smtClean="0"/>
              <a:t>and</a:t>
            </a:r>
            <a:r>
              <a:rPr lang="pt-PT" sz="2400" dirty="0" smtClean="0"/>
              <a:t> </a:t>
            </a:r>
            <a:r>
              <a:rPr lang="pt-PT" sz="2400" dirty="0" err="1" smtClean="0"/>
              <a:t>customer</a:t>
            </a:r>
            <a:r>
              <a:rPr lang="pt-PT" sz="2400" dirty="0" smtClean="0"/>
              <a:t> </a:t>
            </a:r>
            <a:r>
              <a:rPr lang="pt-PT" sz="2400" dirty="0" err="1" smtClean="0"/>
              <a:t>relationship</a:t>
            </a:r>
            <a:r>
              <a:rPr lang="pt-PT" sz="2400" dirty="0" smtClean="0"/>
              <a:t> </a:t>
            </a:r>
            <a:r>
              <a:rPr lang="pt-PT" sz="2400" dirty="0" err="1" smtClean="0"/>
              <a:t>skills</a:t>
            </a:r>
            <a:r>
              <a:rPr lang="pt-PT" sz="2400" dirty="0" smtClean="0"/>
              <a:t> </a:t>
            </a:r>
            <a:r>
              <a:rPr lang="pt-PT" sz="2400" dirty="0" err="1" smtClean="0"/>
              <a:t>and</a:t>
            </a:r>
            <a:r>
              <a:rPr lang="pt-PT" sz="2400" dirty="0" smtClean="0"/>
              <a:t> to </a:t>
            </a:r>
            <a:r>
              <a:rPr lang="pt-PT" sz="2400" dirty="0" err="1" smtClean="0"/>
              <a:t>put</a:t>
            </a:r>
            <a:r>
              <a:rPr lang="pt-PT" sz="2400" dirty="0" smtClean="0"/>
              <a:t> </a:t>
            </a:r>
            <a:r>
              <a:rPr lang="pt-PT" sz="2400" dirty="0" err="1" smtClean="0"/>
              <a:t>my</a:t>
            </a:r>
            <a:r>
              <a:rPr lang="pt-PT" sz="2400" dirty="0" smtClean="0"/>
              <a:t> </a:t>
            </a:r>
            <a:r>
              <a:rPr lang="pt-PT" sz="2400" dirty="0" err="1" smtClean="0"/>
              <a:t>theoretical</a:t>
            </a:r>
            <a:r>
              <a:rPr lang="pt-PT" sz="2400" dirty="0" smtClean="0"/>
              <a:t> </a:t>
            </a:r>
            <a:r>
              <a:rPr lang="pt-PT" sz="2400" dirty="0" err="1" smtClean="0"/>
              <a:t>knowledge</a:t>
            </a:r>
            <a:r>
              <a:rPr lang="pt-PT" sz="2400" dirty="0" smtClean="0"/>
              <a:t> </a:t>
            </a:r>
            <a:r>
              <a:rPr lang="pt-PT" sz="2400" dirty="0" err="1" smtClean="0"/>
              <a:t>into</a:t>
            </a:r>
            <a:r>
              <a:rPr lang="pt-PT" sz="2400" dirty="0" smtClean="0"/>
              <a:t> </a:t>
            </a:r>
            <a:r>
              <a:rPr lang="pt-PT" sz="2400" dirty="0" err="1" smtClean="0"/>
              <a:t>practice</a:t>
            </a:r>
            <a:r>
              <a:rPr lang="pt-PT" sz="2400" dirty="0" smtClean="0"/>
              <a:t>.</a:t>
            </a:r>
            <a:endParaRPr lang="pt-PT" sz="2400" dirty="0"/>
          </a:p>
        </p:txBody>
      </p:sp>
      <p:sp>
        <p:nvSpPr>
          <p:cNvPr id="11" name="TextBox 10"/>
          <p:cNvSpPr txBox="1"/>
          <p:nvPr/>
        </p:nvSpPr>
        <p:spPr>
          <a:xfrm>
            <a:off x="4283968" y="1412776"/>
            <a:ext cx="2992288" cy="461665"/>
          </a:xfrm>
          <a:prstGeom prst="rect">
            <a:avLst/>
          </a:prstGeom>
          <a:solidFill>
            <a:schemeClr val="accent3"/>
          </a:solidFill>
        </p:spPr>
        <p:txBody>
          <a:bodyPr wrap="square" rtlCol="0">
            <a:spAutoFit/>
          </a:bodyPr>
          <a:lstStyle/>
          <a:p>
            <a:r>
              <a:rPr lang="pt-PT" sz="2400" b="1" dirty="0" smtClean="0"/>
              <a:t>     </a:t>
            </a:r>
            <a:r>
              <a:rPr lang="pt-PT" sz="2400" b="1" dirty="0" err="1" smtClean="0"/>
              <a:t>was</a:t>
            </a:r>
            <a:r>
              <a:rPr lang="pt-PT" sz="2400" b="1" dirty="0" smtClean="0"/>
              <a:t> </a:t>
            </a:r>
            <a:r>
              <a:rPr lang="pt-PT" sz="2400" b="1" dirty="0" err="1" smtClean="0"/>
              <a:t>able</a:t>
            </a:r>
            <a:r>
              <a:rPr lang="pt-PT" sz="2400" b="1" dirty="0" smtClean="0"/>
              <a:t> to</a:t>
            </a:r>
            <a:endParaRPr lang="pt-PT" sz="2400" b="1" dirty="0"/>
          </a:p>
        </p:txBody>
      </p:sp>
      <p:sp>
        <p:nvSpPr>
          <p:cNvPr id="12" name="Oval 11"/>
          <p:cNvSpPr/>
          <p:nvPr/>
        </p:nvSpPr>
        <p:spPr>
          <a:xfrm>
            <a:off x="5436096" y="4581128"/>
            <a:ext cx="1080119" cy="2807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TextBox 12"/>
          <p:cNvSpPr txBox="1"/>
          <p:nvPr/>
        </p:nvSpPr>
        <p:spPr>
          <a:xfrm>
            <a:off x="5436096" y="4437112"/>
            <a:ext cx="1539699" cy="461665"/>
          </a:xfrm>
          <a:prstGeom prst="rect">
            <a:avLst/>
          </a:prstGeom>
          <a:solidFill>
            <a:schemeClr val="accent3"/>
          </a:solidFill>
        </p:spPr>
        <p:txBody>
          <a:bodyPr wrap="square" rtlCol="0">
            <a:spAutoFit/>
          </a:bodyPr>
          <a:lstStyle/>
          <a:p>
            <a:r>
              <a:rPr lang="pt-PT" sz="2400" b="1" dirty="0" err="1" smtClean="0"/>
              <a:t>enabled</a:t>
            </a:r>
            <a:endParaRPr lang="pt-PT" sz="2400" b="1" dirty="0"/>
          </a:p>
        </p:txBody>
      </p:sp>
      <p:sp>
        <p:nvSpPr>
          <p:cNvPr id="14" name="TextBox 13"/>
          <p:cNvSpPr txBox="1"/>
          <p:nvPr/>
        </p:nvSpPr>
        <p:spPr>
          <a:xfrm>
            <a:off x="2095809" y="3429000"/>
            <a:ext cx="1769849" cy="461665"/>
          </a:xfrm>
          <a:prstGeom prst="rect">
            <a:avLst/>
          </a:prstGeom>
          <a:solidFill>
            <a:srgbClr val="FFFF00"/>
          </a:solidFill>
        </p:spPr>
        <p:txBody>
          <a:bodyPr wrap="square" rtlCol="0">
            <a:spAutoFit/>
          </a:bodyPr>
          <a:lstStyle/>
          <a:p>
            <a:r>
              <a:rPr lang="pt-PT" sz="2400" dirty="0" err="1" smtClean="0"/>
              <a:t>Spelling</a:t>
            </a:r>
            <a:endParaRPr lang="pt-PT" sz="2400" dirty="0"/>
          </a:p>
        </p:txBody>
      </p:sp>
      <p:sp>
        <p:nvSpPr>
          <p:cNvPr id="15" name="TextBox 14"/>
          <p:cNvSpPr txBox="1"/>
          <p:nvPr/>
        </p:nvSpPr>
        <p:spPr>
          <a:xfrm>
            <a:off x="4091280" y="2550095"/>
            <a:ext cx="1584176" cy="461665"/>
          </a:xfrm>
          <a:prstGeom prst="rect">
            <a:avLst/>
          </a:prstGeom>
          <a:solidFill>
            <a:schemeClr val="accent3">
              <a:lumMod val="95000"/>
            </a:schemeClr>
          </a:solidFill>
        </p:spPr>
        <p:txBody>
          <a:bodyPr wrap="square" rtlCol="0">
            <a:spAutoFit/>
          </a:bodyPr>
          <a:lstStyle/>
          <a:p>
            <a:r>
              <a:rPr lang="pt-PT" sz="2400" b="1" dirty="0" err="1" smtClean="0"/>
              <a:t>weekly</a:t>
            </a:r>
            <a:endParaRPr lang="pt-PT" sz="2400" b="1" dirty="0"/>
          </a:p>
        </p:txBody>
      </p:sp>
      <p:sp>
        <p:nvSpPr>
          <p:cNvPr id="16" name="TextBox 15"/>
          <p:cNvSpPr txBox="1"/>
          <p:nvPr/>
        </p:nvSpPr>
        <p:spPr>
          <a:xfrm>
            <a:off x="4712241" y="1412776"/>
            <a:ext cx="3754498" cy="461665"/>
          </a:xfrm>
          <a:prstGeom prst="rect">
            <a:avLst/>
          </a:prstGeom>
          <a:solidFill>
            <a:schemeClr val="accent3"/>
          </a:solidFill>
        </p:spPr>
        <p:txBody>
          <a:bodyPr wrap="square" rtlCol="0">
            <a:spAutoFit/>
          </a:bodyPr>
          <a:lstStyle/>
          <a:p>
            <a:r>
              <a:rPr lang="pt-PT" sz="2400" b="1" dirty="0" smtClean="0"/>
              <a:t>            </a:t>
            </a:r>
            <a:r>
              <a:rPr lang="pt-PT" sz="2400" b="1" dirty="0" err="1" smtClean="0"/>
              <a:t>studied</a:t>
            </a:r>
            <a:endParaRPr lang="pt-PT" sz="2400" b="1" dirty="0"/>
          </a:p>
        </p:txBody>
      </p:sp>
    </p:spTree>
    <p:extLst>
      <p:ext uri="{BB962C8B-B14F-4D97-AF65-F5344CB8AC3E}">
        <p14:creationId xmlns:p14="http://schemas.microsoft.com/office/powerpoint/2010/main" val="944807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animBg="1"/>
      <p:bldP spid="9" grpId="0" animBg="1"/>
      <p:bldP spid="11" grpId="0" animBg="1"/>
      <p:bldP spid="12" grpId="0" animBg="1"/>
      <p:bldP spid="13" grpId="0" animBg="1"/>
      <p:bldP spid="14" grpId="0" animBg="1"/>
      <p:bldP spid="15"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a:t>
            </a:r>
            <a:r>
              <a:rPr lang="pt-PT" sz="2000" dirty="0" smtClean="0">
                <a:solidFill>
                  <a:srgbClr val="00B0F0"/>
                </a:solidFill>
              </a:rPr>
              <a:t>5: </a:t>
            </a:r>
            <a:r>
              <a:rPr lang="pt-PT" sz="2000" dirty="0" err="1">
                <a:solidFill>
                  <a:srgbClr val="00B0F0"/>
                </a:solidFill>
              </a:rPr>
              <a:t>Q</a:t>
            </a:r>
            <a:r>
              <a:rPr lang="pt-PT" sz="2000" dirty="0" err="1" smtClean="0">
                <a:solidFill>
                  <a:srgbClr val="00B0F0"/>
                </a:solidFill>
              </a:rPr>
              <a:t>uantitative</a:t>
            </a:r>
            <a:r>
              <a:rPr lang="pt-PT" sz="2000" dirty="0" smtClean="0">
                <a:solidFill>
                  <a:srgbClr val="00B0F0"/>
                </a:solidFill>
              </a:rPr>
              <a:t> </a:t>
            </a:r>
            <a:r>
              <a:rPr lang="pt-PT" sz="2000" dirty="0" err="1" smtClean="0">
                <a:solidFill>
                  <a:srgbClr val="00B0F0"/>
                </a:solidFill>
              </a:rPr>
              <a:t>Analyst</a:t>
            </a:r>
            <a:endParaRPr lang="pt-PT" sz="2000" dirty="0"/>
          </a:p>
        </p:txBody>
      </p:sp>
      <p:sp>
        <p:nvSpPr>
          <p:cNvPr id="3" name="Content Placeholder 2"/>
          <p:cNvSpPr>
            <a:spLocks noGrp="1"/>
          </p:cNvSpPr>
          <p:nvPr>
            <p:ph idx="1"/>
          </p:nvPr>
        </p:nvSpPr>
        <p:spPr>
          <a:xfrm>
            <a:off x="457200" y="1049276"/>
            <a:ext cx="8229600" cy="4323940"/>
          </a:xfrm>
        </p:spPr>
        <p:txBody>
          <a:bodyPr/>
          <a:lstStyle/>
          <a:p>
            <a:pPr marL="0" indent="0">
              <a:buNone/>
            </a:pPr>
            <a:r>
              <a:rPr lang="en-GB" sz="2400" dirty="0" smtClean="0">
                <a:solidFill>
                  <a:srgbClr val="00B0F0"/>
                </a:solidFill>
              </a:rPr>
              <a:t>Econometrics and Data analytics </a:t>
            </a:r>
            <a:r>
              <a:rPr lang="en-GB" sz="2400" dirty="0" smtClean="0">
                <a:solidFill>
                  <a:schemeClr val="tx2"/>
                </a:solidFill>
              </a:rPr>
              <a:t>are </a:t>
            </a:r>
            <a:r>
              <a:rPr lang="en-GB" sz="2400" b="1" dirty="0" smtClean="0">
                <a:solidFill>
                  <a:srgbClr val="C00000"/>
                </a:solidFill>
              </a:rPr>
              <a:t>one of my strong points</a:t>
            </a:r>
            <a:r>
              <a:rPr lang="en-GB" sz="2400" dirty="0" smtClean="0">
                <a:solidFill>
                  <a:schemeClr val="tx2"/>
                </a:solidFill>
              </a:rPr>
              <a:t>. </a:t>
            </a:r>
            <a:r>
              <a:rPr lang="en-GB" sz="2400" dirty="0" smtClean="0">
                <a:solidFill>
                  <a:srgbClr val="00B0F0"/>
                </a:solidFill>
              </a:rPr>
              <a:t>Coding data, analytical reports and updating graphs or charts</a:t>
            </a:r>
            <a:r>
              <a:rPr lang="en-GB" sz="2400" dirty="0" smtClean="0">
                <a:solidFill>
                  <a:srgbClr val="FFC000"/>
                </a:solidFill>
              </a:rPr>
              <a:t> </a:t>
            </a:r>
            <a:r>
              <a:rPr lang="en-GB" sz="2400" dirty="0" smtClean="0">
                <a:solidFill>
                  <a:schemeClr val="tx2"/>
                </a:solidFill>
              </a:rPr>
              <a:t>were </a:t>
            </a:r>
            <a:r>
              <a:rPr lang="en-GB" sz="2400" dirty="0" smtClean="0">
                <a:solidFill>
                  <a:srgbClr val="FFC000"/>
                </a:solidFill>
              </a:rPr>
              <a:t>part of my everyday basis during my degree. Throughout my exchange semester at the University of North Carolina Wilmington </a:t>
            </a:r>
            <a:r>
              <a:rPr lang="en-GB" sz="2400" dirty="0" smtClean="0">
                <a:solidFill>
                  <a:schemeClr val="tx2"/>
                </a:solidFill>
              </a:rPr>
              <a:t>I was able </a:t>
            </a:r>
            <a:r>
              <a:rPr lang="en-GB" sz="2400" dirty="0" smtClean="0">
                <a:solidFill>
                  <a:srgbClr val="92D050"/>
                </a:solidFill>
              </a:rPr>
              <a:t>to study different scenarios using data related to the economic impact of tourism in the </a:t>
            </a:r>
            <a:r>
              <a:rPr lang="en-GB" sz="2400" dirty="0">
                <a:solidFill>
                  <a:srgbClr val="92D050"/>
                </a:solidFill>
              </a:rPr>
              <a:t>C</a:t>
            </a:r>
            <a:r>
              <a:rPr lang="en-GB" sz="2400" dirty="0" smtClean="0">
                <a:solidFill>
                  <a:srgbClr val="92D050"/>
                </a:solidFill>
              </a:rPr>
              <a:t>aribbean Islands alongside </a:t>
            </a:r>
            <a:r>
              <a:rPr lang="en-GB" sz="2400" dirty="0" err="1" smtClean="0">
                <a:solidFill>
                  <a:srgbClr val="92D050"/>
                </a:solidFill>
              </a:rPr>
              <a:t>Dr.</a:t>
            </a:r>
            <a:r>
              <a:rPr lang="en-GB" sz="2400" dirty="0" smtClean="0">
                <a:solidFill>
                  <a:srgbClr val="92D050"/>
                </a:solidFill>
              </a:rPr>
              <a:t> Peter </a:t>
            </a:r>
            <a:r>
              <a:rPr lang="en-GB" sz="2400" dirty="0" err="1" smtClean="0">
                <a:solidFill>
                  <a:srgbClr val="92D050"/>
                </a:solidFill>
              </a:rPr>
              <a:t>Schuhmann</a:t>
            </a:r>
            <a:r>
              <a:rPr lang="en-GB" sz="2400" dirty="0" smtClean="0">
                <a:solidFill>
                  <a:srgbClr val="92D050"/>
                </a:solidFill>
              </a:rPr>
              <a:t>, writing weekly reports and presenting the results under sometimes very tight deadlines</a:t>
            </a:r>
            <a:r>
              <a:rPr lang="en-GB" sz="2400" dirty="0" smtClean="0">
                <a:solidFill>
                  <a:srgbClr val="FFC000"/>
                </a:solidFill>
              </a:rPr>
              <a:t>. Working on Excel provides me with a challenge I am more than willing to accept.</a:t>
            </a:r>
            <a:endParaRPr lang="en-GB" sz="2400" dirty="0"/>
          </a:p>
        </p:txBody>
      </p:sp>
      <p:sp>
        <p:nvSpPr>
          <p:cNvPr id="4" name="TextBox 3"/>
          <p:cNvSpPr txBox="1"/>
          <p:nvPr/>
        </p:nvSpPr>
        <p:spPr>
          <a:xfrm>
            <a:off x="928788" y="410200"/>
            <a:ext cx="2992288" cy="830997"/>
          </a:xfrm>
          <a:prstGeom prst="rect">
            <a:avLst/>
          </a:prstGeom>
          <a:solidFill>
            <a:srgbClr val="FFFF00"/>
          </a:solidFill>
        </p:spPr>
        <p:txBody>
          <a:bodyPr wrap="square" rtlCol="0">
            <a:spAutoFit/>
          </a:bodyPr>
          <a:lstStyle/>
          <a:p>
            <a:r>
              <a:rPr lang="pt-PT" sz="2400" dirty="0" smtClean="0"/>
              <a:t>SKILLS DEVELOPED</a:t>
            </a:r>
            <a:endParaRPr lang="pt-PT" sz="2400" dirty="0"/>
          </a:p>
        </p:txBody>
      </p:sp>
      <p:sp>
        <p:nvSpPr>
          <p:cNvPr id="5" name="TextBox 4"/>
          <p:cNvSpPr txBox="1"/>
          <p:nvPr/>
        </p:nvSpPr>
        <p:spPr>
          <a:xfrm>
            <a:off x="5540152" y="410201"/>
            <a:ext cx="2992288" cy="461665"/>
          </a:xfrm>
          <a:prstGeom prst="rect">
            <a:avLst/>
          </a:prstGeom>
          <a:solidFill>
            <a:srgbClr val="FFFF00"/>
          </a:solidFill>
        </p:spPr>
        <p:txBody>
          <a:bodyPr wrap="square" rtlCol="0">
            <a:spAutoFit/>
          </a:bodyPr>
          <a:lstStyle/>
          <a:p>
            <a:r>
              <a:rPr lang="pt-PT" sz="2400" dirty="0" smtClean="0"/>
              <a:t>EVALUATES SKILL</a:t>
            </a:r>
            <a:endParaRPr lang="pt-PT" sz="2400" dirty="0"/>
          </a:p>
        </p:txBody>
      </p:sp>
      <p:sp>
        <p:nvSpPr>
          <p:cNvPr id="7" name="TextBox 6"/>
          <p:cNvSpPr txBox="1"/>
          <p:nvPr/>
        </p:nvSpPr>
        <p:spPr>
          <a:xfrm>
            <a:off x="2843808" y="2132856"/>
            <a:ext cx="2992288" cy="830997"/>
          </a:xfrm>
          <a:prstGeom prst="rect">
            <a:avLst/>
          </a:prstGeom>
          <a:solidFill>
            <a:srgbClr val="FFFF00"/>
          </a:solidFill>
        </p:spPr>
        <p:txBody>
          <a:bodyPr wrap="square" rtlCol="0">
            <a:spAutoFit/>
          </a:bodyPr>
          <a:lstStyle/>
          <a:p>
            <a:r>
              <a:rPr lang="pt-PT" sz="2400" dirty="0" smtClean="0"/>
              <a:t>SPECIFIC EXPERIENCE</a:t>
            </a:r>
            <a:endParaRPr lang="pt-PT" sz="2400" dirty="0"/>
          </a:p>
        </p:txBody>
      </p:sp>
      <p:sp>
        <p:nvSpPr>
          <p:cNvPr id="8" name="Slide Number Placeholder 7"/>
          <p:cNvSpPr>
            <a:spLocks noGrp="1"/>
          </p:cNvSpPr>
          <p:nvPr>
            <p:ph type="sldNum" sz="quarter" idx="12"/>
          </p:nvPr>
        </p:nvSpPr>
        <p:spPr/>
        <p:txBody>
          <a:bodyPr/>
          <a:lstStyle/>
          <a:p>
            <a:fld id="{8AEAD054-9927-45A5-871A-CAABACE37F32}" type="slidenum">
              <a:rPr lang="pt-PT" smtClean="0"/>
              <a:pPr/>
              <a:t>25</a:t>
            </a:fld>
            <a:endParaRPr lang="pt-PT"/>
          </a:p>
        </p:txBody>
      </p:sp>
      <p:sp>
        <p:nvSpPr>
          <p:cNvPr id="11" name="TextBox 10"/>
          <p:cNvSpPr txBox="1"/>
          <p:nvPr/>
        </p:nvSpPr>
        <p:spPr>
          <a:xfrm>
            <a:off x="3275856" y="5407001"/>
            <a:ext cx="2992288" cy="830997"/>
          </a:xfrm>
          <a:prstGeom prst="rect">
            <a:avLst/>
          </a:prstGeom>
          <a:solidFill>
            <a:srgbClr val="FFFF00"/>
          </a:solidFill>
        </p:spPr>
        <p:txBody>
          <a:bodyPr wrap="square" rtlCol="0">
            <a:spAutoFit/>
          </a:bodyPr>
          <a:lstStyle/>
          <a:p>
            <a:r>
              <a:rPr lang="pt-PT" sz="2400" dirty="0" smtClean="0"/>
              <a:t>INFORMATION FLOW: AWKWARD</a:t>
            </a:r>
            <a:endParaRPr lang="pt-PT" sz="2400" dirty="0"/>
          </a:p>
        </p:txBody>
      </p:sp>
    </p:spTree>
    <p:extLst>
      <p:ext uri="{BB962C8B-B14F-4D97-AF65-F5344CB8AC3E}">
        <p14:creationId xmlns:p14="http://schemas.microsoft.com/office/powerpoint/2010/main" val="1008339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a:solidFill>
                  <a:srgbClr val="00B0F0"/>
                </a:solidFill>
              </a:rPr>
              <a:t>Student</a:t>
            </a:r>
            <a:r>
              <a:rPr lang="pt-PT" sz="2000" dirty="0">
                <a:solidFill>
                  <a:srgbClr val="00B0F0"/>
                </a:solidFill>
              </a:rPr>
              <a:t> </a:t>
            </a:r>
            <a:r>
              <a:rPr lang="pt-PT" sz="2000" dirty="0" err="1">
                <a:solidFill>
                  <a:srgbClr val="00B0F0"/>
                </a:solidFill>
              </a:rPr>
              <a:t>text</a:t>
            </a:r>
            <a:r>
              <a:rPr lang="pt-PT" sz="2000" dirty="0">
                <a:solidFill>
                  <a:srgbClr val="00B0F0"/>
                </a:solidFill>
              </a:rPr>
              <a:t> </a:t>
            </a:r>
            <a:r>
              <a:rPr lang="pt-PT" sz="2000" dirty="0" smtClean="0">
                <a:solidFill>
                  <a:srgbClr val="00B0F0"/>
                </a:solidFill>
              </a:rPr>
              <a:t>5: </a:t>
            </a:r>
            <a:r>
              <a:rPr lang="pt-PT" sz="2000" dirty="0" err="1">
                <a:solidFill>
                  <a:srgbClr val="00B0F0"/>
                </a:solidFill>
              </a:rPr>
              <a:t>Q</a:t>
            </a:r>
            <a:r>
              <a:rPr lang="pt-PT" sz="2000" dirty="0" err="1" smtClean="0">
                <a:solidFill>
                  <a:srgbClr val="00B0F0"/>
                </a:solidFill>
              </a:rPr>
              <a:t>uantitative</a:t>
            </a:r>
            <a:r>
              <a:rPr lang="pt-PT" sz="2000" dirty="0" smtClean="0">
                <a:solidFill>
                  <a:srgbClr val="00B0F0"/>
                </a:solidFill>
              </a:rPr>
              <a:t> </a:t>
            </a:r>
            <a:r>
              <a:rPr lang="pt-PT" sz="2000" dirty="0" err="1" smtClean="0">
                <a:solidFill>
                  <a:srgbClr val="00B0F0"/>
                </a:solidFill>
              </a:rPr>
              <a:t>Analyst</a:t>
            </a:r>
            <a:endParaRPr lang="pt-PT" sz="2000" dirty="0"/>
          </a:p>
        </p:txBody>
      </p:sp>
      <p:sp>
        <p:nvSpPr>
          <p:cNvPr id="8" name="Slide Number Placeholder 7"/>
          <p:cNvSpPr>
            <a:spLocks noGrp="1"/>
          </p:cNvSpPr>
          <p:nvPr>
            <p:ph type="sldNum" sz="quarter" idx="12"/>
          </p:nvPr>
        </p:nvSpPr>
        <p:spPr/>
        <p:txBody>
          <a:bodyPr/>
          <a:lstStyle/>
          <a:p>
            <a:fld id="{8AEAD054-9927-45A5-871A-CAABACE37F32}" type="slidenum">
              <a:rPr lang="pt-PT" smtClean="0"/>
              <a:pPr/>
              <a:t>26</a:t>
            </a:fld>
            <a:endParaRPr lang="pt-PT"/>
          </a:p>
        </p:txBody>
      </p:sp>
      <p:graphicFrame>
        <p:nvGraphicFramePr>
          <p:cNvPr id="6" name="Table 5"/>
          <p:cNvGraphicFramePr>
            <a:graphicFrameLocks noGrp="1"/>
          </p:cNvGraphicFramePr>
          <p:nvPr>
            <p:extLst>
              <p:ext uri="{D42A27DB-BD31-4B8C-83A1-F6EECF244321}">
                <p14:modId xmlns:p14="http://schemas.microsoft.com/office/powerpoint/2010/main" val="55886155"/>
              </p:ext>
            </p:extLst>
          </p:nvPr>
        </p:nvGraphicFramePr>
        <p:xfrm>
          <a:off x="395536" y="836712"/>
          <a:ext cx="8136904" cy="5638800"/>
        </p:xfrm>
        <a:graphic>
          <a:graphicData uri="http://schemas.openxmlformats.org/drawingml/2006/table">
            <a:tbl>
              <a:tblPr firstRow="1" bandRow="1">
                <a:tableStyleId>{5C22544A-7EE6-4342-B048-85BDC9FD1C3A}</a:tableStyleId>
              </a:tblPr>
              <a:tblGrid>
                <a:gridCol w="3672408"/>
                <a:gridCol w="4464496"/>
              </a:tblGrid>
              <a:tr h="370840">
                <a:tc>
                  <a:txBody>
                    <a:bodyPr/>
                    <a:lstStyle/>
                    <a:p>
                      <a:r>
                        <a:rPr lang="pt-PT" sz="2000" dirty="0" smtClean="0"/>
                        <a:t>THEME (POINT OF DEPARTURE, USUALLY KNOWN)</a:t>
                      </a:r>
                      <a:endParaRPr lang="pt-PT" sz="2000" dirty="0"/>
                    </a:p>
                  </a:txBody>
                  <a:tcPr/>
                </a:tc>
                <a:tc>
                  <a:txBody>
                    <a:bodyPr/>
                    <a:lstStyle/>
                    <a:p>
                      <a:r>
                        <a:rPr lang="pt-PT" sz="2000" dirty="0" smtClean="0"/>
                        <a:t>RHEME </a:t>
                      </a:r>
                    </a:p>
                    <a:p>
                      <a:r>
                        <a:rPr lang="pt-PT" sz="2000" dirty="0" smtClean="0"/>
                        <a:t>(WHAT IS NEW, WHAT TO PAY ATTENTION TO)</a:t>
                      </a:r>
                      <a:endParaRPr lang="pt-PT" sz="2000" dirty="0"/>
                    </a:p>
                  </a:txBody>
                  <a:tcPr/>
                </a:tc>
              </a:tr>
              <a:tr h="370840">
                <a:tc>
                  <a:txBody>
                    <a:bodyPr/>
                    <a:lstStyle/>
                    <a:p>
                      <a:r>
                        <a:rPr lang="en-GB" sz="2000" dirty="0" smtClean="0">
                          <a:solidFill>
                            <a:srgbClr val="00B0F0"/>
                          </a:solidFill>
                        </a:rPr>
                        <a:t>Econometrics and Data analytics</a:t>
                      </a:r>
                      <a:endParaRPr lang="pt-PT" sz="2000" dirty="0"/>
                    </a:p>
                  </a:txBody>
                  <a:tcPr/>
                </a:tc>
                <a:tc>
                  <a:txBody>
                    <a:bodyPr/>
                    <a:lstStyle/>
                    <a:p>
                      <a:r>
                        <a:rPr lang="en-GB" sz="2000" dirty="0" smtClean="0">
                          <a:solidFill>
                            <a:schemeClr val="tx2"/>
                          </a:solidFill>
                        </a:rPr>
                        <a:t>are one of my strong points. </a:t>
                      </a:r>
                      <a:endParaRPr lang="pt-PT" sz="2000" dirty="0"/>
                    </a:p>
                  </a:txBody>
                  <a:tcPr/>
                </a:tc>
              </a:tr>
              <a:tr h="370840">
                <a:tc>
                  <a:txBody>
                    <a:bodyPr/>
                    <a:lstStyle/>
                    <a:p>
                      <a:r>
                        <a:rPr lang="en-GB" sz="2000" dirty="0" smtClean="0">
                          <a:solidFill>
                            <a:srgbClr val="00B0F0"/>
                          </a:solidFill>
                        </a:rPr>
                        <a:t>Coding data, analytical reports and updating graphs or charts</a:t>
                      </a:r>
                      <a:endParaRPr lang="pt-PT" sz="2000" dirty="0"/>
                    </a:p>
                  </a:txBody>
                  <a:tcPr/>
                </a:tc>
                <a:tc>
                  <a:txBody>
                    <a:bodyPr/>
                    <a:lstStyle/>
                    <a:p>
                      <a:r>
                        <a:rPr lang="en-GB" sz="2000" dirty="0" smtClean="0">
                          <a:solidFill>
                            <a:schemeClr val="tx2"/>
                          </a:solidFill>
                        </a:rPr>
                        <a:t>were </a:t>
                      </a:r>
                      <a:r>
                        <a:rPr lang="en-GB" sz="2000" dirty="0" smtClean="0">
                          <a:solidFill>
                            <a:srgbClr val="FFC000"/>
                          </a:solidFill>
                        </a:rPr>
                        <a:t>part of my everyday basis during my degree.</a:t>
                      </a:r>
                      <a:endParaRPr lang="pt-PT" sz="2000" dirty="0"/>
                    </a:p>
                  </a:txBody>
                  <a:tcPr/>
                </a:tc>
              </a:tr>
              <a:tr h="370840">
                <a:tc>
                  <a:txBody>
                    <a:bodyPr/>
                    <a:lstStyle/>
                    <a:p>
                      <a:r>
                        <a:rPr lang="en-GB" sz="2000" dirty="0" smtClean="0">
                          <a:solidFill>
                            <a:srgbClr val="FFC000"/>
                          </a:solidFill>
                        </a:rPr>
                        <a:t>Throughout my exchange semester at the University of North Carolina Wilmington</a:t>
                      </a:r>
                      <a:endParaRPr lang="pt-PT" sz="2000" dirty="0"/>
                    </a:p>
                  </a:txBody>
                  <a:tcPr/>
                </a:tc>
                <a:tc>
                  <a:txBody>
                    <a:bodyPr/>
                    <a:lstStyle/>
                    <a:p>
                      <a:r>
                        <a:rPr lang="en-GB" sz="2000" dirty="0" smtClean="0">
                          <a:solidFill>
                            <a:schemeClr val="tx2"/>
                          </a:solidFill>
                        </a:rPr>
                        <a:t>I studied </a:t>
                      </a:r>
                      <a:r>
                        <a:rPr lang="en-GB" sz="2000" dirty="0" smtClean="0">
                          <a:solidFill>
                            <a:srgbClr val="92D050"/>
                          </a:solidFill>
                        </a:rPr>
                        <a:t>different scenarios using data related to the economic impact of tourism in the Caribbean Islands alongside </a:t>
                      </a:r>
                      <a:r>
                        <a:rPr lang="en-GB" sz="2000" dirty="0" err="1" smtClean="0">
                          <a:solidFill>
                            <a:srgbClr val="92D050"/>
                          </a:solidFill>
                        </a:rPr>
                        <a:t>Dr.</a:t>
                      </a:r>
                      <a:r>
                        <a:rPr lang="en-GB" sz="2000" dirty="0" smtClean="0">
                          <a:solidFill>
                            <a:srgbClr val="92D050"/>
                          </a:solidFill>
                        </a:rPr>
                        <a:t> Peter </a:t>
                      </a:r>
                      <a:r>
                        <a:rPr lang="en-GB" sz="2000" dirty="0" err="1" smtClean="0">
                          <a:solidFill>
                            <a:srgbClr val="92D050"/>
                          </a:solidFill>
                        </a:rPr>
                        <a:t>Schuhmann</a:t>
                      </a:r>
                      <a:r>
                        <a:rPr lang="en-GB" sz="2000" dirty="0" smtClean="0">
                          <a:solidFill>
                            <a:srgbClr val="92D050"/>
                          </a:solidFill>
                        </a:rPr>
                        <a:t>, writing weekly reports and presenting the results under sometimes very tight deadlines</a:t>
                      </a:r>
                      <a:r>
                        <a:rPr lang="en-GB" sz="2000" dirty="0" smtClean="0">
                          <a:solidFill>
                            <a:srgbClr val="FFC000"/>
                          </a:solidFill>
                        </a:rPr>
                        <a:t>.</a:t>
                      </a:r>
                      <a:endParaRPr lang="pt-PT" sz="2000" dirty="0"/>
                    </a:p>
                  </a:txBody>
                  <a:tcPr/>
                </a:tc>
              </a:tr>
              <a:tr h="370840">
                <a:tc>
                  <a:txBody>
                    <a:bodyPr/>
                    <a:lstStyle/>
                    <a:p>
                      <a:r>
                        <a:rPr lang="en-GB" sz="2000" dirty="0" smtClean="0">
                          <a:solidFill>
                            <a:srgbClr val="3366FF"/>
                          </a:solidFill>
                        </a:rPr>
                        <a:t>Working on Excel </a:t>
                      </a:r>
                      <a:endParaRPr lang="pt-PT" sz="2000" dirty="0">
                        <a:solidFill>
                          <a:srgbClr val="3366FF"/>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rgbClr val="FFC000"/>
                          </a:solidFill>
                        </a:rPr>
                        <a:t>provides me with a challenge I am more than willing to accept.</a:t>
                      </a:r>
                      <a:endParaRPr lang="en-GB" sz="2000" dirty="0" smtClean="0"/>
                    </a:p>
                    <a:p>
                      <a:endParaRPr lang="pt-PT" sz="2000" dirty="0"/>
                    </a:p>
                  </a:txBody>
                  <a:tcPr/>
                </a:tc>
              </a:tr>
            </a:tbl>
          </a:graphicData>
        </a:graphic>
      </p:graphicFrame>
      <p:sp>
        <p:nvSpPr>
          <p:cNvPr id="5" name="TextBox 4"/>
          <p:cNvSpPr txBox="1"/>
          <p:nvPr/>
        </p:nvSpPr>
        <p:spPr>
          <a:xfrm>
            <a:off x="3205274" y="2931400"/>
            <a:ext cx="1624136" cy="461665"/>
          </a:xfrm>
          <a:prstGeom prst="rect">
            <a:avLst/>
          </a:prstGeom>
          <a:solidFill>
            <a:srgbClr val="FFFF00"/>
          </a:solidFill>
        </p:spPr>
        <p:txBody>
          <a:bodyPr wrap="square" rtlCol="0">
            <a:spAutoFit/>
          </a:bodyPr>
          <a:lstStyle/>
          <a:p>
            <a:r>
              <a:rPr lang="pt-PT" sz="2400" dirty="0" err="1" smtClean="0"/>
              <a:t>because</a:t>
            </a:r>
            <a:endParaRPr lang="pt-PT" sz="2400" dirty="0"/>
          </a:p>
        </p:txBody>
      </p:sp>
      <p:sp>
        <p:nvSpPr>
          <p:cNvPr id="4" name="TextBox 3"/>
          <p:cNvSpPr txBox="1"/>
          <p:nvPr/>
        </p:nvSpPr>
        <p:spPr>
          <a:xfrm>
            <a:off x="3164423" y="2204864"/>
            <a:ext cx="1771004" cy="461665"/>
          </a:xfrm>
          <a:prstGeom prst="rect">
            <a:avLst/>
          </a:prstGeom>
          <a:solidFill>
            <a:srgbClr val="FFFF00"/>
          </a:solidFill>
        </p:spPr>
        <p:txBody>
          <a:bodyPr wrap="square" rtlCol="0">
            <a:spAutoFit/>
          </a:bodyPr>
          <a:lstStyle/>
          <a:p>
            <a:r>
              <a:rPr lang="pt-PT" sz="2400" dirty="0" err="1" smtClean="0"/>
              <a:t>because</a:t>
            </a:r>
            <a:endParaRPr lang="pt-PT" sz="2400" dirty="0"/>
          </a:p>
        </p:txBody>
      </p:sp>
      <p:sp>
        <p:nvSpPr>
          <p:cNvPr id="10" name="TextBox 9"/>
          <p:cNvSpPr txBox="1"/>
          <p:nvPr/>
        </p:nvSpPr>
        <p:spPr>
          <a:xfrm>
            <a:off x="251520" y="4896607"/>
            <a:ext cx="1771004" cy="461665"/>
          </a:xfrm>
          <a:prstGeom prst="rect">
            <a:avLst/>
          </a:prstGeom>
          <a:solidFill>
            <a:srgbClr val="FFFF00"/>
          </a:solidFill>
        </p:spPr>
        <p:txBody>
          <a:bodyPr wrap="square" rtlCol="0">
            <a:spAutoFit/>
          </a:bodyPr>
          <a:lstStyle/>
          <a:p>
            <a:r>
              <a:rPr lang="pt-PT" sz="2400" dirty="0" err="1" smtClean="0"/>
              <a:t>By</a:t>
            </a:r>
            <a:r>
              <a:rPr lang="pt-PT" sz="2400" dirty="0" smtClean="0"/>
              <a:t> </a:t>
            </a:r>
            <a:r>
              <a:rPr lang="pt-PT" sz="2400" dirty="0" err="1" smtClean="0"/>
              <a:t>contrast</a:t>
            </a:r>
            <a:endParaRPr lang="pt-PT" sz="2400" dirty="0"/>
          </a:p>
        </p:txBody>
      </p:sp>
    </p:spTree>
    <p:extLst>
      <p:ext uri="{BB962C8B-B14F-4D97-AF65-F5344CB8AC3E}">
        <p14:creationId xmlns:p14="http://schemas.microsoft.com/office/powerpoint/2010/main" val="144977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smtClean="0">
                <a:solidFill>
                  <a:srgbClr val="00B0F0"/>
                </a:solidFill>
              </a:rPr>
              <a:t>Revised</a:t>
            </a:r>
            <a:r>
              <a:rPr lang="pt-PT" sz="2000" dirty="0" smtClean="0">
                <a:solidFill>
                  <a:srgbClr val="00B0F0"/>
                </a:solidFill>
              </a:rPr>
              <a:t> </a:t>
            </a:r>
            <a:r>
              <a:rPr lang="pt-PT" sz="2000" dirty="0" err="1" smtClean="0">
                <a:solidFill>
                  <a:srgbClr val="00B0F0"/>
                </a:solidFill>
              </a:rPr>
              <a:t>Student</a:t>
            </a:r>
            <a:r>
              <a:rPr lang="pt-PT" sz="2000" dirty="0" smtClean="0">
                <a:solidFill>
                  <a:srgbClr val="00B0F0"/>
                </a:solidFill>
              </a:rPr>
              <a:t> </a:t>
            </a:r>
            <a:r>
              <a:rPr lang="pt-PT" sz="2000" dirty="0" err="1">
                <a:solidFill>
                  <a:srgbClr val="00B0F0"/>
                </a:solidFill>
              </a:rPr>
              <a:t>text</a:t>
            </a:r>
            <a:r>
              <a:rPr lang="pt-PT" sz="2000" dirty="0">
                <a:solidFill>
                  <a:srgbClr val="00B0F0"/>
                </a:solidFill>
              </a:rPr>
              <a:t> </a:t>
            </a:r>
            <a:r>
              <a:rPr lang="pt-PT" sz="2000" dirty="0" smtClean="0">
                <a:solidFill>
                  <a:srgbClr val="00B0F0"/>
                </a:solidFill>
              </a:rPr>
              <a:t>5: </a:t>
            </a:r>
            <a:r>
              <a:rPr lang="pt-PT" sz="2000" dirty="0" err="1">
                <a:solidFill>
                  <a:srgbClr val="00B0F0"/>
                </a:solidFill>
              </a:rPr>
              <a:t>Q</a:t>
            </a:r>
            <a:r>
              <a:rPr lang="pt-PT" sz="2000" dirty="0" err="1" smtClean="0">
                <a:solidFill>
                  <a:srgbClr val="00B0F0"/>
                </a:solidFill>
              </a:rPr>
              <a:t>uantitative</a:t>
            </a:r>
            <a:r>
              <a:rPr lang="pt-PT" sz="2000" dirty="0" smtClean="0">
                <a:solidFill>
                  <a:srgbClr val="00B0F0"/>
                </a:solidFill>
              </a:rPr>
              <a:t> </a:t>
            </a:r>
            <a:r>
              <a:rPr lang="pt-PT" sz="2000" dirty="0" err="1" smtClean="0">
                <a:solidFill>
                  <a:srgbClr val="00B0F0"/>
                </a:solidFill>
              </a:rPr>
              <a:t>Analyst</a:t>
            </a:r>
            <a:endParaRPr lang="pt-PT" sz="2000" dirty="0"/>
          </a:p>
        </p:txBody>
      </p:sp>
      <p:sp>
        <p:nvSpPr>
          <p:cNvPr id="8" name="Slide Number Placeholder 7"/>
          <p:cNvSpPr>
            <a:spLocks noGrp="1"/>
          </p:cNvSpPr>
          <p:nvPr>
            <p:ph type="sldNum" sz="quarter" idx="12"/>
          </p:nvPr>
        </p:nvSpPr>
        <p:spPr/>
        <p:txBody>
          <a:bodyPr/>
          <a:lstStyle/>
          <a:p>
            <a:fld id="{8AEAD054-9927-45A5-871A-CAABACE37F32}" type="slidenum">
              <a:rPr lang="pt-PT" smtClean="0"/>
              <a:pPr/>
              <a:t>27</a:t>
            </a:fld>
            <a:endParaRPr lang="pt-PT"/>
          </a:p>
        </p:txBody>
      </p:sp>
      <p:graphicFrame>
        <p:nvGraphicFramePr>
          <p:cNvPr id="6" name="Table 5"/>
          <p:cNvGraphicFramePr>
            <a:graphicFrameLocks noGrp="1"/>
          </p:cNvGraphicFramePr>
          <p:nvPr>
            <p:extLst>
              <p:ext uri="{D42A27DB-BD31-4B8C-83A1-F6EECF244321}">
                <p14:modId xmlns:p14="http://schemas.microsoft.com/office/powerpoint/2010/main" val="1214896212"/>
              </p:ext>
            </p:extLst>
          </p:nvPr>
        </p:nvGraphicFramePr>
        <p:xfrm>
          <a:off x="179512" y="908720"/>
          <a:ext cx="8712968" cy="5491480"/>
        </p:xfrm>
        <a:graphic>
          <a:graphicData uri="http://schemas.openxmlformats.org/drawingml/2006/table">
            <a:tbl>
              <a:tblPr firstRow="1" bandRow="1">
                <a:tableStyleId>{5C22544A-7EE6-4342-B048-85BDC9FD1C3A}</a:tableStyleId>
              </a:tblPr>
              <a:tblGrid>
                <a:gridCol w="3932402"/>
                <a:gridCol w="4780566"/>
              </a:tblGrid>
              <a:tr h="370840">
                <a:tc>
                  <a:txBody>
                    <a:bodyPr/>
                    <a:lstStyle/>
                    <a:p>
                      <a:r>
                        <a:rPr lang="pt-PT" sz="1800" dirty="0" smtClean="0"/>
                        <a:t>THEME (POINT OF DEPARTURE, USUALLY KNOWN)</a:t>
                      </a:r>
                      <a:endParaRPr lang="pt-PT" sz="1800" dirty="0"/>
                    </a:p>
                  </a:txBody>
                  <a:tcPr/>
                </a:tc>
                <a:tc>
                  <a:txBody>
                    <a:bodyPr/>
                    <a:lstStyle/>
                    <a:p>
                      <a:r>
                        <a:rPr lang="pt-PT" sz="1800" dirty="0" smtClean="0"/>
                        <a:t>RHEME </a:t>
                      </a:r>
                    </a:p>
                    <a:p>
                      <a:r>
                        <a:rPr lang="pt-PT" sz="1800" dirty="0" smtClean="0"/>
                        <a:t>(WHAT IS NEW, WHAT TO PAY ATTENTION TO)</a:t>
                      </a:r>
                      <a:endParaRPr lang="pt-PT" sz="1800" dirty="0"/>
                    </a:p>
                  </a:txBody>
                  <a:tcPr/>
                </a:tc>
              </a:tr>
              <a:tr h="370840">
                <a:tc>
                  <a:txBody>
                    <a:bodyPr/>
                    <a:lstStyle/>
                    <a:p>
                      <a:r>
                        <a:rPr lang="en-GB" sz="1800" dirty="0" smtClean="0">
                          <a:solidFill>
                            <a:srgbClr val="00B0F0"/>
                          </a:solidFill>
                        </a:rPr>
                        <a:t>Econometrics and Data analytics</a:t>
                      </a:r>
                      <a:endParaRPr lang="pt-PT" sz="1800" dirty="0"/>
                    </a:p>
                  </a:txBody>
                  <a:tcPr/>
                </a:tc>
                <a:tc>
                  <a:txBody>
                    <a:bodyPr/>
                    <a:lstStyle/>
                    <a:p>
                      <a:r>
                        <a:rPr lang="en-GB" sz="1800" dirty="0" smtClean="0">
                          <a:solidFill>
                            <a:schemeClr val="tx2"/>
                          </a:solidFill>
                        </a:rPr>
                        <a:t>are </a:t>
                      </a:r>
                      <a:r>
                        <a:rPr lang="en-GB" sz="1800" b="1" dirty="0" smtClean="0">
                          <a:solidFill>
                            <a:srgbClr val="C00000"/>
                          </a:solidFill>
                        </a:rPr>
                        <a:t>one of my strong</a:t>
                      </a:r>
                      <a:r>
                        <a:rPr lang="en-GB" sz="1800" dirty="0" smtClean="0">
                          <a:solidFill>
                            <a:schemeClr val="tx2"/>
                          </a:solidFill>
                        </a:rPr>
                        <a:t> points. </a:t>
                      </a:r>
                      <a:endParaRPr lang="pt-PT" sz="1800" dirty="0"/>
                    </a:p>
                  </a:txBody>
                  <a:tcPr/>
                </a:tc>
              </a:tr>
              <a:tr h="370840">
                <a:tc>
                  <a:txBody>
                    <a:bodyPr/>
                    <a:lstStyle/>
                    <a:p>
                      <a:r>
                        <a:rPr lang="en-GB" sz="1800" dirty="0" smtClean="0">
                          <a:solidFill>
                            <a:srgbClr val="FFC000"/>
                          </a:solidFill>
                        </a:rPr>
                        <a:t>During my exchange semester at the University of North Carolina Wilmington</a:t>
                      </a:r>
                      <a:endParaRPr lang="pt-PT" sz="1800" dirty="0"/>
                    </a:p>
                  </a:txBody>
                  <a:tcPr/>
                </a:tc>
                <a:tc>
                  <a:txBody>
                    <a:bodyPr/>
                    <a:lstStyle/>
                    <a:p>
                      <a:r>
                        <a:rPr lang="en-GB" sz="1800" dirty="0" smtClean="0">
                          <a:solidFill>
                            <a:schemeClr val="tx2"/>
                          </a:solidFill>
                        </a:rPr>
                        <a:t>I studied </a:t>
                      </a:r>
                      <a:r>
                        <a:rPr lang="en-GB" sz="1800" dirty="0" smtClean="0">
                          <a:solidFill>
                            <a:srgbClr val="92D050"/>
                          </a:solidFill>
                        </a:rPr>
                        <a:t>different scenarios using data related to the economic impact of tourism in the Caribbean Islands alongside </a:t>
                      </a:r>
                      <a:r>
                        <a:rPr lang="en-GB" sz="1800" dirty="0" err="1" smtClean="0">
                          <a:solidFill>
                            <a:srgbClr val="92D050"/>
                          </a:solidFill>
                        </a:rPr>
                        <a:t>Dr.</a:t>
                      </a:r>
                      <a:r>
                        <a:rPr lang="en-GB" sz="1800" dirty="0" smtClean="0">
                          <a:solidFill>
                            <a:srgbClr val="92D050"/>
                          </a:solidFill>
                        </a:rPr>
                        <a:t> Peter </a:t>
                      </a:r>
                      <a:r>
                        <a:rPr lang="en-GB" sz="1800" dirty="0" err="1" smtClean="0">
                          <a:solidFill>
                            <a:srgbClr val="92D050"/>
                          </a:solidFill>
                        </a:rPr>
                        <a:t>Schuhmann</a:t>
                      </a:r>
                      <a:r>
                        <a:rPr lang="en-GB" sz="1800" dirty="0" smtClean="0">
                          <a:solidFill>
                            <a:srgbClr val="92D050"/>
                          </a:solidFill>
                        </a:rPr>
                        <a:t>, </a:t>
                      </a:r>
                      <a:endParaRPr lang="pt-PT" sz="1800" dirty="0"/>
                    </a:p>
                  </a:txBody>
                  <a:tcPr/>
                </a:tc>
              </a:tr>
              <a:tr h="370840">
                <a:tc>
                  <a:txBody>
                    <a:bodyPr/>
                    <a:lstStyle/>
                    <a:p>
                      <a:r>
                        <a:rPr lang="pt-PT" sz="1800" dirty="0" err="1" smtClean="0"/>
                        <a:t>The</a:t>
                      </a:r>
                      <a:r>
                        <a:rPr lang="pt-PT" sz="1800" dirty="0" smtClean="0"/>
                        <a:t> </a:t>
                      </a:r>
                      <a:r>
                        <a:rPr lang="pt-PT" sz="1800" dirty="0" err="1" smtClean="0"/>
                        <a:t>work</a:t>
                      </a:r>
                      <a:endParaRPr lang="pt-PT" sz="1800" dirty="0"/>
                    </a:p>
                  </a:txBody>
                  <a:tcPr/>
                </a:tc>
                <a:tc>
                  <a:txBody>
                    <a:bodyPr/>
                    <a:lstStyle/>
                    <a:p>
                      <a:r>
                        <a:rPr lang="pt-PT" sz="1800" dirty="0" err="1" smtClean="0"/>
                        <a:t>involved</a:t>
                      </a:r>
                      <a:r>
                        <a:rPr lang="pt-PT" sz="1800" dirty="0" smtClean="0"/>
                        <a:t> </a:t>
                      </a:r>
                      <a:r>
                        <a:rPr lang="pt-PT" sz="1800" dirty="0" err="1" smtClean="0"/>
                        <a:t>writing</a:t>
                      </a:r>
                      <a:r>
                        <a:rPr lang="pt-PT" sz="1800" baseline="0" dirty="0" smtClean="0"/>
                        <a:t> </a:t>
                      </a:r>
                      <a:r>
                        <a:rPr lang="pt-PT" sz="1800" baseline="0" dirty="0" err="1" smtClean="0"/>
                        <a:t>weekly</a:t>
                      </a:r>
                      <a:r>
                        <a:rPr lang="pt-PT" sz="1800" baseline="0" dirty="0" smtClean="0"/>
                        <a:t> </a:t>
                      </a:r>
                      <a:r>
                        <a:rPr lang="pt-PT" sz="1800" baseline="0" dirty="0" err="1" smtClean="0"/>
                        <a:t>analytical</a:t>
                      </a:r>
                      <a:r>
                        <a:rPr lang="pt-PT" sz="1800" baseline="0" dirty="0" smtClean="0"/>
                        <a:t> </a:t>
                      </a:r>
                      <a:r>
                        <a:rPr lang="pt-PT" sz="1800" baseline="0" dirty="0" err="1" smtClean="0"/>
                        <a:t>reports</a:t>
                      </a:r>
                      <a:r>
                        <a:rPr lang="pt-PT" sz="1800" baseline="0" dirty="0" smtClean="0"/>
                        <a:t> </a:t>
                      </a:r>
                      <a:r>
                        <a:rPr lang="pt-PT" sz="1800" baseline="0" dirty="0" err="1" smtClean="0"/>
                        <a:t>and</a:t>
                      </a:r>
                      <a:r>
                        <a:rPr lang="pt-PT" sz="1800" baseline="0" dirty="0" smtClean="0"/>
                        <a:t> </a:t>
                      </a:r>
                      <a:r>
                        <a:rPr lang="pt-PT" sz="1800" baseline="0" dirty="0" err="1" smtClean="0"/>
                        <a:t>presenting</a:t>
                      </a:r>
                      <a:r>
                        <a:rPr lang="pt-PT" sz="1800" baseline="0" dirty="0" smtClean="0"/>
                        <a:t> </a:t>
                      </a:r>
                      <a:r>
                        <a:rPr lang="pt-PT" sz="1800" baseline="0" dirty="0" err="1" smtClean="0"/>
                        <a:t>the</a:t>
                      </a:r>
                      <a:r>
                        <a:rPr lang="pt-PT" sz="1800" baseline="0" dirty="0" smtClean="0"/>
                        <a:t> </a:t>
                      </a:r>
                      <a:r>
                        <a:rPr lang="pt-PT" sz="1800" baseline="0" dirty="0" err="1" smtClean="0"/>
                        <a:t>results</a:t>
                      </a:r>
                      <a:r>
                        <a:rPr lang="pt-PT" sz="1800" baseline="0" dirty="0" smtClean="0"/>
                        <a:t>, </a:t>
                      </a:r>
                      <a:r>
                        <a:rPr lang="pt-PT" sz="1800" baseline="0" dirty="0" err="1" smtClean="0"/>
                        <a:t>sometimes</a:t>
                      </a:r>
                      <a:r>
                        <a:rPr lang="pt-PT" sz="1800" baseline="0" dirty="0" smtClean="0"/>
                        <a:t> </a:t>
                      </a:r>
                      <a:r>
                        <a:rPr lang="pt-PT" sz="1800" baseline="0" dirty="0" err="1" smtClean="0"/>
                        <a:t>under</a:t>
                      </a:r>
                      <a:r>
                        <a:rPr lang="pt-PT" sz="1800" baseline="0" dirty="0" smtClean="0"/>
                        <a:t> </a:t>
                      </a:r>
                      <a:r>
                        <a:rPr lang="pt-PT" sz="1800" baseline="0" dirty="0" err="1" smtClean="0"/>
                        <a:t>very</a:t>
                      </a:r>
                      <a:r>
                        <a:rPr lang="pt-PT" sz="1800" baseline="0" dirty="0" smtClean="0"/>
                        <a:t> </a:t>
                      </a:r>
                      <a:r>
                        <a:rPr lang="pt-PT" sz="1800" baseline="0" dirty="0" err="1" smtClean="0"/>
                        <a:t>tight</a:t>
                      </a:r>
                      <a:r>
                        <a:rPr lang="pt-PT" sz="1800" baseline="0" dirty="0" smtClean="0"/>
                        <a:t> deadlines. </a:t>
                      </a:r>
                      <a:endParaRPr lang="pt-PT" sz="1800" dirty="0"/>
                    </a:p>
                  </a:txBody>
                  <a:tcPr/>
                </a:tc>
              </a:tr>
              <a:tr h="370840">
                <a:tc>
                  <a:txBody>
                    <a:bodyPr/>
                    <a:lstStyle/>
                    <a:p>
                      <a:r>
                        <a:rPr lang="pt-PT" sz="1800" dirty="0" err="1" smtClean="0"/>
                        <a:t>Thus</a:t>
                      </a:r>
                      <a:r>
                        <a:rPr lang="pt-PT" sz="1800" dirty="0" smtClean="0"/>
                        <a:t>, I </a:t>
                      </a:r>
                      <a:endParaRPr lang="pt-PT" sz="1800" dirty="0"/>
                    </a:p>
                  </a:txBody>
                  <a:tcPr/>
                </a:tc>
                <a:tc>
                  <a:txBody>
                    <a:bodyPr/>
                    <a:lstStyle/>
                    <a:p>
                      <a:r>
                        <a:rPr lang="pt-PT" sz="1800" dirty="0" err="1" smtClean="0"/>
                        <a:t>learnt</a:t>
                      </a:r>
                      <a:r>
                        <a:rPr lang="pt-PT" sz="1800" dirty="0" smtClean="0"/>
                        <a:t> </a:t>
                      </a:r>
                      <a:r>
                        <a:rPr lang="pt-PT" sz="1800" dirty="0" err="1" smtClean="0"/>
                        <a:t>first</a:t>
                      </a:r>
                      <a:r>
                        <a:rPr lang="pt-PT" sz="1800" dirty="0" smtClean="0"/>
                        <a:t> </a:t>
                      </a:r>
                      <a:r>
                        <a:rPr lang="pt-PT" sz="1800" dirty="0" err="1" smtClean="0"/>
                        <a:t>hand</a:t>
                      </a:r>
                      <a:r>
                        <a:rPr lang="pt-PT" sz="1800" dirty="0" smtClean="0"/>
                        <a:t> </a:t>
                      </a:r>
                      <a:r>
                        <a:rPr lang="pt-PT" sz="1800" b="1" dirty="0" err="1" smtClean="0">
                          <a:solidFill>
                            <a:srgbClr val="C00000"/>
                          </a:solidFill>
                        </a:rPr>
                        <a:t>the</a:t>
                      </a:r>
                      <a:r>
                        <a:rPr lang="pt-PT" sz="1800" b="1" dirty="0" smtClean="0">
                          <a:solidFill>
                            <a:srgbClr val="C00000"/>
                          </a:solidFill>
                        </a:rPr>
                        <a:t> </a:t>
                      </a:r>
                      <a:r>
                        <a:rPr lang="pt-PT" sz="1800" b="1" dirty="0" err="1" smtClean="0">
                          <a:solidFill>
                            <a:srgbClr val="C00000"/>
                          </a:solidFill>
                        </a:rPr>
                        <a:t>importance</a:t>
                      </a:r>
                      <a:r>
                        <a:rPr lang="pt-PT" sz="1800" b="1" dirty="0" smtClean="0">
                          <a:solidFill>
                            <a:srgbClr val="C00000"/>
                          </a:solidFill>
                        </a:rPr>
                        <a:t> </a:t>
                      </a:r>
                      <a:r>
                        <a:rPr lang="pt-PT" sz="1800" b="1" dirty="0" err="1" smtClean="0">
                          <a:solidFill>
                            <a:srgbClr val="C00000"/>
                          </a:solidFill>
                        </a:rPr>
                        <a:t>of</a:t>
                      </a:r>
                      <a:r>
                        <a:rPr lang="pt-PT" sz="1800" b="1" dirty="0" smtClean="0">
                          <a:solidFill>
                            <a:srgbClr val="C00000"/>
                          </a:solidFill>
                        </a:rPr>
                        <a:t> </a:t>
                      </a:r>
                      <a:r>
                        <a:rPr lang="pt-PT" sz="1800" dirty="0" err="1" smtClean="0">
                          <a:solidFill>
                            <a:srgbClr val="3366FF"/>
                          </a:solidFill>
                        </a:rPr>
                        <a:t>accuracy</a:t>
                      </a:r>
                      <a:r>
                        <a:rPr lang="pt-PT" sz="1800" dirty="0" smtClean="0">
                          <a:solidFill>
                            <a:srgbClr val="3366FF"/>
                          </a:solidFill>
                        </a:rPr>
                        <a:t> in </a:t>
                      </a:r>
                      <a:r>
                        <a:rPr lang="pt-PT" sz="1800" dirty="0" err="1" smtClean="0">
                          <a:solidFill>
                            <a:srgbClr val="3366FF"/>
                          </a:solidFill>
                        </a:rPr>
                        <a:t>coding</a:t>
                      </a:r>
                      <a:r>
                        <a:rPr lang="pt-PT" sz="1800" baseline="0" dirty="0" smtClean="0">
                          <a:solidFill>
                            <a:srgbClr val="3366FF"/>
                          </a:solidFill>
                        </a:rPr>
                        <a:t> data </a:t>
                      </a:r>
                      <a:r>
                        <a:rPr lang="pt-PT" sz="1800" baseline="0" dirty="0" err="1" smtClean="0">
                          <a:solidFill>
                            <a:srgbClr val="3366FF"/>
                          </a:solidFill>
                        </a:rPr>
                        <a:t>and</a:t>
                      </a:r>
                      <a:r>
                        <a:rPr lang="pt-PT" sz="1800" baseline="0" dirty="0" smtClean="0">
                          <a:solidFill>
                            <a:srgbClr val="3366FF"/>
                          </a:solidFill>
                        </a:rPr>
                        <a:t> </a:t>
                      </a:r>
                      <a:r>
                        <a:rPr lang="pt-PT" sz="1800" baseline="0" dirty="0" err="1" smtClean="0">
                          <a:solidFill>
                            <a:srgbClr val="3366FF"/>
                          </a:solidFill>
                        </a:rPr>
                        <a:t>writing</a:t>
                      </a:r>
                      <a:r>
                        <a:rPr lang="pt-PT" sz="1800" baseline="0" dirty="0" smtClean="0">
                          <a:solidFill>
                            <a:srgbClr val="3366FF"/>
                          </a:solidFill>
                        </a:rPr>
                        <a:t> </a:t>
                      </a:r>
                      <a:r>
                        <a:rPr lang="pt-PT" sz="1800" baseline="0" dirty="0" err="1" smtClean="0">
                          <a:solidFill>
                            <a:srgbClr val="3366FF"/>
                          </a:solidFill>
                        </a:rPr>
                        <a:t>analytical</a:t>
                      </a:r>
                      <a:r>
                        <a:rPr lang="pt-PT" sz="1800" baseline="0" dirty="0" smtClean="0">
                          <a:solidFill>
                            <a:srgbClr val="3366FF"/>
                          </a:solidFill>
                        </a:rPr>
                        <a:t> </a:t>
                      </a:r>
                      <a:r>
                        <a:rPr lang="pt-PT" sz="1800" baseline="0" dirty="0" err="1" smtClean="0">
                          <a:solidFill>
                            <a:srgbClr val="3366FF"/>
                          </a:solidFill>
                        </a:rPr>
                        <a:t>reports</a:t>
                      </a:r>
                      <a:r>
                        <a:rPr lang="pt-PT" sz="1800" baseline="0" dirty="0" smtClean="0">
                          <a:solidFill>
                            <a:srgbClr val="3366FF"/>
                          </a:solidFill>
                        </a:rPr>
                        <a:t> as </a:t>
                      </a:r>
                      <a:r>
                        <a:rPr lang="pt-PT" sz="1800" baseline="0" dirty="0" err="1" smtClean="0">
                          <a:solidFill>
                            <a:srgbClr val="3366FF"/>
                          </a:solidFill>
                        </a:rPr>
                        <a:t>well</a:t>
                      </a:r>
                      <a:r>
                        <a:rPr lang="pt-PT" sz="1800" baseline="0" dirty="0" smtClean="0">
                          <a:solidFill>
                            <a:srgbClr val="3366FF"/>
                          </a:solidFill>
                        </a:rPr>
                        <a:t> as in </a:t>
                      </a:r>
                      <a:r>
                        <a:rPr lang="pt-PT" sz="1800" baseline="0" dirty="0" err="1" smtClean="0">
                          <a:solidFill>
                            <a:srgbClr val="3366FF"/>
                          </a:solidFill>
                        </a:rPr>
                        <a:t>keeping</a:t>
                      </a:r>
                      <a:r>
                        <a:rPr lang="pt-PT" sz="1800" baseline="0" dirty="0" smtClean="0">
                          <a:solidFill>
                            <a:srgbClr val="3366FF"/>
                          </a:solidFill>
                        </a:rPr>
                        <a:t> </a:t>
                      </a:r>
                      <a:r>
                        <a:rPr lang="pt-PT" sz="1800" baseline="0" dirty="0" err="1" smtClean="0">
                          <a:solidFill>
                            <a:srgbClr val="3366FF"/>
                          </a:solidFill>
                        </a:rPr>
                        <a:t>graphic</a:t>
                      </a:r>
                      <a:r>
                        <a:rPr lang="pt-PT" sz="1800" baseline="0" dirty="0" smtClean="0">
                          <a:solidFill>
                            <a:srgbClr val="3366FF"/>
                          </a:solidFill>
                        </a:rPr>
                        <a:t> displays up-to-date</a:t>
                      </a:r>
                      <a:r>
                        <a:rPr lang="pt-PT" sz="1800" baseline="0" dirty="0" smtClean="0"/>
                        <a:t>. </a:t>
                      </a:r>
                      <a:endParaRPr lang="pt-PT" sz="1800" dirty="0"/>
                    </a:p>
                  </a:txBody>
                  <a:tcPr/>
                </a:tc>
              </a:tr>
              <a:tr h="370840">
                <a:tc>
                  <a:txBody>
                    <a:bodyPr/>
                    <a:lstStyle/>
                    <a:p>
                      <a:r>
                        <a:rPr lang="pt-PT" sz="1800" dirty="0" smtClean="0"/>
                        <a:t>I</a:t>
                      </a:r>
                      <a:endParaRPr lang="pt-PT" sz="1800" dirty="0"/>
                    </a:p>
                  </a:txBody>
                  <a:tcPr/>
                </a:tc>
                <a:tc>
                  <a:txBody>
                    <a:bodyPr/>
                    <a:lstStyle/>
                    <a:p>
                      <a:r>
                        <a:rPr lang="pt-PT" sz="1800" dirty="0" smtClean="0"/>
                        <a:t>look </a:t>
                      </a:r>
                      <a:r>
                        <a:rPr lang="pt-PT" sz="1800" dirty="0" err="1" smtClean="0"/>
                        <a:t>forward</a:t>
                      </a:r>
                      <a:r>
                        <a:rPr lang="pt-PT" sz="1800" dirty="0" smtClean="0"/>
                        <a:t> to </a:t>
                      </a:r>
                      <a:r>
                        <a:rPr lang="pt-PT" sz="1800" dirty="0" err="1" smtClean="0"/>
                        <a:t>the</a:t>
                      </a:r>
                      <a:r>
                        <a:rPr lang="pt-PT" sz="1800" dirty="0" smtClean="0"/>
                        <a:t> </a:t>
                      </a:r>
                      <a:r>
                        <a:rPr lang="pt-PT" sz="1800" dirty="0" err="1" smtClean="0"/>
                        <a:t>challenge</a:t>
                      </a:r>
                      <a:r>
                        <a:rPr lang="pt-PT" sz="1800" dirty="0" smtClean="0"/>
                        <a:t> </a:t>
                      </a:r>
                      <a:r>
                        <a:rPr lang="pt-PT" sz="1800" dirty="0" err="1" smtClean="0"/>
                        <a:t>of</a:t>
                      </a:r>
                      <a:r>
                        <a:rPr lang="pt-PT" sz="1800" dirty="0" smtClean="0"/>
                        <a:t> </a:t>
                      </a:r>
                      <a:r>
                        <a:rPr lang="pt-PT" sz="1800" dirty="0" err="1" smtClean="0">
                          <a:solidFill>
                            <a:srgbClr val="000000"/>
                          </a:solidFill>
                        </a:rPr>
                        <a:t>working</a:t>
                      </a:r>
                      <a:r>
                        <a:rPr lang="pt-PT" sz="1800" dirty="0" smtClean="0">
                          <a:solidFill>
                            <a:srgbClr val="000000"/>
                          </a:solidFill>
                        </a:rPr>
                        <a:t> </a:t>
                      </a:r>
                      <a:r>
                        <a:rPr lang="pt-PT" sz="1800" dirty="0" err="1" smtClean="0">
                          <a:solidFill>
                            <a:srgbClr val="000000"/>
                          </a:solidFill>
                        </a:rPr>
                        <a:t>with</a:t>
                      </a:r>
                      <a:r>
                        <a:rPr lang="pt-PT" sz="1800" dirty="0" smtClean="0">
                          <a:solidFill>
                            <a:srgbClr val="000000"/>
                          </a:solidFill>
                        </a:rPr>
                        <a:t> Excel to </a:t>
                      </a:r>
                      <a:r>
                        <a:rPr lang="pt-PT" sz="1800" dirty="0" err="1" smtClean="0">
                          <a:solidFill>
                            <a:srgbClr val="000000"/>
                          </a:solidFill>
                        </a:rPr>
                        <a:t>apply</a:t>
                      </a:r>
                      <a:r>
                        <a:rPr lang="pt-PT" sz="1800" dirty="0" smtClean="0">
                          <a:solidFill>
                            <a:srgbClr val="000000"/>
                          </a:solidFill>
                        </a:rPr>
                        <a:t> </a:t>
                      </a:r>
                      <a:r>
                        <a:rPr lang="pt-PT" sz="1800" b="1" dirty="0" err="1" smtClean="0">
                          <a:solidFill>
                            <a:srgbClr val="000000"/>
                          </a:solidFill>
                        </a:rPr>
                        <a:t>this</a:t>
                      </a:r>
                      <a:r>
                        <a:rPr lang="pt-PT" sz="1800" b="1" dirty="0" smtClean="0">
                          <a:solidFill>
                            <a:srgbClr val="000000"/>
                          </a:solidFill>
                        </a:rPr>
                        <a:t> </a:t>
                      </a:r>
                      <a:r>
                        <a:rPr lang="pt-PT" sz="1800" b="1" dirty="0" err="1" smtClean="0">
                          <a:solidFill>
                            <a:srgbClr val="000000"/>
                          </a:solidFill>
                        </a:rPr>
                        <a:t>knowledge</a:t>
                      </a:r>
                      <a:r>
                        <a:rPr lang="pt-PT" sz="1800" b="1" dirty="0" smtClean="0">
                          <a:solidFill>
                            <a:srgbClr val="000000"/>
                          </a:solidFill>
                        </a:rPr>
                        <a:t> </a:t>
                      </a:r>
                      <a:r>
                        <a:rPr lang="pt-PT" sz="1800" dirty="0" smtClean="0">
                          <a:solidFill>
                            <a:srgbClr val="000000"/>
                          </a:solidFill>
                        </a:rPr>
                        <a:t>to </a:t>
                      </a:r>
                      <a:r>
                        <a:rPr lang="pt-PT" sz="1800" dirty="0" err="1" smtClean="0">
                          <a:solidFill>
                            <a:srgbClr val="000000"/>
                          </a:solidFill>
                        </a:rPr>
                        <a:t>content</a:t>
                      </a:r>
                      <a:r>
                        <a:rPr lang="pt-PT" sz="1800" dirty="0" smtClean="0">
                          <a:solidFill>
                            <a:srgbClr val="000000"/>
                          </a:solidFill>
                        </a:rPr>
                        <a:t> </a:t>
                      </a:r>
                      <a:r>
                        <a:rPr lang="pt-PT" sz="1800" dirty="0" err="1" smtClean="0">
                          <a:solidFill>
                            <a:srgbClr val="000000"/>
                          </a:solidFill>
                        </a:rPr>
                        <a:t>intelligence</a:t>
                      </a:r>
                      <a:r>
                        <a:rPr lang="pt-PT" sz="1800" dirty="0" smtClean="0">
                          <a:solidFill>
                            <a:srgbClr val="000000"/>
                          </a:solidFill>
                        </a:rPr>
                        <a:t> </a:t>
                      </a:r>
                      <a:r>
                        <a:rPr lang="pt-PT" sz="1800" dirty="0" err="1" smtClean="0">
                          <a:solidFill>
                            <a:srgbClr val="000000"/>
                          </a:solidFill>
                        </a:rPr>
                        <a:t>and</a:t>
                      </a:r>
                      <a:r>
                        <a:rPr lang="pt-PT" sz="1800" dirty="0" smtClean="0">
                          <a:solidFill>
                            <a:srgbClr val="000000"/>
                          </a:solidFill>
                        </a:rPr>
                        <a:t> business performance</a:t>
                      </a:r>
                      <a:r>
                        <a:rPr lang="pt-PT" sz="1800" dirty="0" smtClean="0">
                          <a:solidFill>
                            <a:srgbClr val="3366FF"/>
                          </a:solidFill>
                        </a:rPr>
                        <a:t>.</a:t>
                      </a:r>
                      <a:endParaRPr lang="pt-PT" sz="1800" dirty="0">
                        <a:solidFill>
                          <a:srgbClr val="3366FF"/>
                        </a:solidFill>
                      </a:endParaRPr>
                    </a:p>
                  </a:txBody>
                  <a:tcPr/>
                </a:tc>
              </a:tr>
            </a:tbl>
          </a:graphicData>
        </a:graphic>
      </p:graphicFrame>
      <p:sp>
        <p:nvSpPr>
          <p:cNvPr id="5" name="TextBox 4"/>
          <p:cNvSpPr txBox="1"/>
          <p:nvPr/>
        </p:nvSpPr>
        <p:spPr>
          <a:xfrm rot="20268490">
            <a:off x="1628722" y="2677250"/>
            <a:ext cx="2664296" cy="830997"/>
          </a:xfrm>
          <a:prstGeom prst="rect">
            <a:avLst/>
          </a:prstGeom>
          <a:solidFill>
            <a:srgbClr val="FFFF00"/>
          </a:solidFill>
        </p:spPr>
        <p:txBody>
          <a:bodyPr wrap="square" rtlCol="0">
            <a:spAutoFit/>
          </a:bodyPr>
          <a:lstStyle/>
          <a:p>
            <a:r>
              <a:rPr lang="pt-PT" sz="2400" dirty="0" err="1" smtClean="0"/>
              <a:t>Nominalization</a:t>
            </a:r>
            <a:r>
              <a:rPr lang="pt-PT" sz="2400" dirty="0" smtClean="0"/>
              <a:t> (</a:t>
            </a:r>
            <a:r>
              <a:rPr lang="pt-PT" sz="2400" dirty="0" err="1" smtClean="0"/>
              <a:t>reference</a:t>
            </a:r>
            <a:r>
              <a:rPr lang="pt-PT" sz="2400" dirty="0"/>
              <a:t>)</a:t>
            </a:r>
          </a:p>
        </p:txBody>
      </p:sp>
      <p:sp>
        <p:nvSpPr>
          <p:cNvPr id="10" name="TextBox 9"/>
          <p:cNvSpPr txBox="1"/>
          <p:nvPr/>
        </p:nvSpPr>
        <p:spPr>
          <a:xfrm>
            <a:off x="179512" y="4725144"/>
            <a:ext cx="749928" cy="461665"/>
          </a:xfrm>
          <a:prstGeom prst="rect">
            <a:avLst/>
          </a:prstGeom>
          <a:solidFill>
            <a:srgbClr val="FFFF00"/>
          </a:solidFill>
        </p:spPr>
        <p:txBody>
          <a:bodyPr wrap="square" rtlCol="0">
            <a:spAutoFit/>
          </a:bodyPr>
          <a:lstStyle/>
          <a:p>
            <a:r>
              <a:rPr lang="pt-PT" sz="2400" dirty="0" err="1" smtClean="0"/>
              <a:t>So</a:t>
            </a:r>
            <a:endParaRPr lang="pt-PT" sz="2400" dirty="0"/>
          </a:p>
        </p:txBody>
      </p:sp>
      <p:cxnSp>
        <p:nvCxnSpPr>
          <p:cNvPr id="7" name="Straight Arrow Connector 6"/>
          <p:cNvCxnSpPr/>
          <p:nvPr/>
        </p:nvCxnSpPr>
        <p:spPr>
          <a:xfrm flipH="1">
            <a:off x="1392718" y="2455435"/>
            <a:ext cx="3136304" cy="136815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16216" y="1404654"/>
            <a:ext cx="1872208" cy="461665"/>
          </a:xfrm>
          <a:prstGeom prst="rect">
            <a:avLst/>
          </a:prstGeom>
          <a:solidFill>
            <a:srgbClr val="FFFF00"/>
          </a:solidFill>
        </p:spPr>
        <p:txBody>
          <a:bodyPr wrap="square" rtlCol="0">
            <a:spAutoFit/>
          </a:bodyPr>
          <a:lstStyle/>
          <a:p>
            <a:r>
              <a:rPr lang="pt-PT" sz="2400" dirty="0" err="1" smtClean="0"/>
              <a:t>Evaluation</a:t>
            </a:r>
            <a:endParaRPr lang="pt-PT" sz="2400" dirty="0"/>
          </a:p>
        </p:txBody>
      </p:sp>
      <p:sp>
        <p:nvSpPr>
          <p:cNvPr id="14" name="TextBox 13"/>
          <p:cNvSpPr txBox="1"/>
          <p:nvPr/>
        </p:nvSpPr>
        <p:spPr>
          <a:xfrm>
            <a:off x="1358407" y="4925741"/>
            <a:ext cx="2664296" cy="1200329"/>
          </a:xfrm>
          <a:prstGeom prst="rect">
            <a:avLst/>
          </a:prstGeom>
          <a:solidFill>
            <a:srgbClr val="FFFF00"/>
          </a:solidFill>
        </p:spPr>
        <p:txBody>
          <a:bodyPr wrap="square" rtlCol="0">
            <a:spAutoFit/>
          </a:bodyPr>
          <a:lstStyle/>
          <a:p>
            <a:r>
              <a:rPr lang="pt-PT" sz="2400" dirty="0" err="1" smtClean="0"/>
              <a:t>Transferable</a:t>
            </a:r>
            <a:r>
              <a:rPr lang="pt-PT" sz="2400" dirty="0" smtClean="0"/>
              <a:t> </a:t>
            </a:r>
            <a:r>
              <a:rPr lang="pt-PT" sz="2400" dirty="0" err="1" smtClean="0"/>
              <a:t>knowlege</a:t>
            </a:r>
            <a:r>
              <a:rPr lang="pt-PT" sz="2400" dirty="0" smtClean="0"/>
              <a:t> to </a:t>
            </a:r>
            <a:r>
              <a:rPr lang="pt-PT" sz="2400" dirty="0" err="1" smtClean="0"/>
              <a:t>company</a:t>
            </a:r>
            <a:r>
              <a:rPr lang="pt-PT" sz="2400" dirty="0" smtClean="0"/>
              <a:t> </a:t>
            </a:r>
            <a:r>
              <a:rPr lang="pt-PT" sz="2400" dirty="0" err="1" smtClean="0"/>
              <a:t>domain</a:t>
            </a:r>
            <a:endParaRPr lang="pt-PT" sz="2400" dirty="0"/>
          </a:p>
        </p:txBody>
      </p:sp>
      <p:cxnSp>
        <p:nvCxnSpPr>
          <p:cNvPr id="9" name="Straight Arrow Connector 8"/>
          <p:cNvCxnSpPr/>
          <p:nvPr/>
        </p:nvCxnSpPr>
        <p:spPr>
          <a:xfrm>
            <a:off x="3275856" y="5186809"/>
            <a:ext cx="2592288" cy="61845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rot="871041">
            <a:off x="3291187" y="4955976"/>
            <a:ext cx="2664296" cy="461665"/>
          </a:xfrm>
          <a:prstGeom prst="rect">
            <a:avLst/>
          </a:prstGeom>
          <a:solidFill>
            <a:srgbClr val="FFFF00"/>
          </a:solidFill>
        </p:spPr>
        <p:txBody>
          <a:bodyPr wrap="square" rtlCol="0">
            <a:spAutoFit/>
          </a:bodyPr>
          <a:lstStyle/>
          <a:p>
            <a:r>
              <a:rPr lang="pt-PT" sz="2400" dirty="0" err="1" smtClean="0"/>
              <a:t>reference</a:t>
            </a:r>
            <a:endParaRPr lang="pt-PT" sz="2400" dirty="0"/>
          </a:p>
        </p:txBody>
      </p:sp>
    </p:spTree>
    <p:extLst>
      <p:ext uri="{BB962C8B-B14F-4D97-AF65-F5344CB8AC3E}">
        <p14:creationId xmlns:p14="http://schemas.microsoft.com/office/powerpoint/2010/main" val="4280902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smtClean="0">
                <a:solidFill>
                  <a:srgbClr val="00B0F0"/>
                </a:solidFill>
              </a:rPr>
              <a:t>Student</a:t>
            </a:r>
            <a:r>
              <a:rPr lang="pt-PT" sz="2000" dirty="0" smtClean="0">
                <a:solidFill>
                  <a:srgbClr val="00B0F0"/>
                </a:solidFill>
              </a:rPr>
              <a:t> </a:t>
            </a:r>
            <a:r>
              <a:rPr lang="pt-PT" sz="2000" dirty="0" err="1" smtClean="0">
                <a:solidFill>
                  <a:srgbClr val="00B0F0"/>
                </a:solidFill>
              </a:rPr>
              <a:t>text</a:t>
            </a:r>
            <a:r>
              <a:rPr lang="pt-PT" sz="2000" dirty="0" smtClean="0">
                <a:solidFill>
                  <a:srgbClr val="00B0F0"/>
                </a:solidFill>
              </a:rPr>
              <a:t> </a:t>
            </a:r>
            <a:r>
              <a:rPr lang="pt-PT" sz="2000" dirty="0">
                <a:solidFill>
                  <a:srgbClr val="00B0F0"/>
                </a:solidFill>
              </a:rPr>
              <a:t>6</a:t>
            </a:r>
            <a:r>
              <a:rPr lang="pt-PT" sz="2000" dirty="0" smtClean="0">
                <a:solidFill>
                  <a:srgbClr val="00B0F0"/>
                </a:solidFill>
              </a:rPr>
              <a:t>: </a:t>
            </a:r>
            <a:r>
              <a:rPr lang="pt-PT" sz="2000" dirty="0" smtClean="0">
                <a:solidFill>
                  <a:srgbClr val="00B0F0"/>
                </a:solidFill>
              </a:rPr>
              <a:t>International </a:t>
            </a:r>
            <a:r>
              <a:rPr lang="pt-PT" sz="2000" dirty="0">
                <a:solidFill>
                  <a:srgbClr val="00B0F0"/>
                </a:solidFill>
              </a:rPr>
              <a:t>Business </a:t>
            </a:r>
            <a:r>
              <a:rPr lang="pt-PT" sz="2000" dirty="0" err="1">
                <a:solidFill>
                  <a:srgbClr val="00B0F0"/>
                </a:solidFill>
              </a:rPr>
              <a:t>Development</a:t>
            </a:r>
            <a:r>
              <a:rPr lang="pt-PT" sz="2000" dirty="0">
                <a:solidFill>
                  <a:srgbClr val="00B0F0"/>
                </a:solidFill>
              </a:rPr>
              <a:t> </a:t>
            </a:r>
            <a:r>
              <a:rPr lang="pt-PT" sz="2000" dirty="0" err="1">
                <a:solidFill>
                  <a:srgbClr val="00B0F0"/>
                </a:solidFill>
              </a:rPr>
              <a:t>Executive</a:t>
            </a:r>
            <a:endParaRPr lang="pt-PT" sz="2000" dirty="0"/>
          </a:p>
        </p:txBody>
      </p:sp>
      <p:sp>
        <p:nvSpPr>
          <p:cNvPr id="6" name="TextBox 5"/>
          <p:cNvSpPr txBox="1"/>
          <p:nvPr/>
        </p:nvSpPr>
        <p:spPr>
          <a:xfrm>
            <a:off x="395536" y="981882"/>
            <a:ext cx="2695178" cy="830997"/>
          </a:xfrm>
          <a:prstGeom prst="rect">
            <a:avLst/>
          </a:prstGeom>
          <a:solidFill>
            <a:srgbClr val="FFFF00"/>
          </a:solidFill>
        </p:spPr>
        <p:txBody>
          <a:bodyPr wrap="square" rtlCol="0">
            <a:spAutoFit/>
          </a:bodyPr>
          <a:lstStyle/>
          <a:p>
            <a:r>
              <a:rPr lang="pt-PT" sz="2400" dirty="0" err="1" smtClean="0"/>
              <a:t>Skills</a:t>
            </a:r>
            <a:r>
              <a:rPr lang="pt-PT" sz="2400" dirty="0" smtClean="0"/>
              <a:t> a bit </a:t>
            </a:r>
            <a:r>
              <a:rPr lang="pt-PT" sz="2400" dirty="0" err="1" smtClean="0"/>
              <a:t>mixed</a:t>
            </a:r>
            <a:r>
              <a:rPr lang="pt-PT" sz="2400" dirty="0" smtClean="0"/>
              <a:t> </a:t>
            </a:r>
            <a:r>
              <a:rPr lang="pt-PT" sz="2400" dirty="0" err="1" smtClean="0"/>
              <a:t>up</a:t>
            </a:r>
            <a:endParaRPr lang="pt-PT" sz="2400" dirty="0"/>
          </a:p>
        </p:txBody>
      </p:sp>
      <p:sp>
        <p:nvSpPr>
          <p:cNvPr id="8" name="TextBox 7"/>
          <p:cNvSpPr txBox="1"/>
          <p:nvPr/>
        </p:nvSpPr>
        <p:spPr>
          <a:xfrm>
            <a:off x="395536" y="1916832"/>
            <a:ext cx="8064896" cy="4524315"/>
          </a:xfrm>
          <a:prstGeom prst="rect">
            <a:avLst/>
          </a:prstGeom>
          <a:noFill/>
        </p:spPr>
        <p:txBody>
          <a:bodyPr wrap="square" rtlCol="0">
            <a:spAutoFit/>
          </a:bodyPr>
          <a:lstStyle/>
          <a:p>
            <a:r>
              <a:rPr lang="pt-PT" sz="2400" dirty="0" err="1" smtClean="0"/>
              <a:t>I’ve</a:t>
            </a:r>
            <a:r>
              <a:rPr lang="pt-PT" sz="2400" dirty="0" smtClean="0"/>
              <a:t> </a:t>
            </a:r>
            <a:r>
              <a:rPr lang="pt-PT" sz="2400" dirty="0" err="1" smtClean="0"/>
              <a:t>worked</a:t>
            </a:r>
            <a:r>
              <a:rPr lang="pt-PT" sz="2400" dirty="0"/>
              <a:t> </a:t>
            </a:r>
            <a:r>
              <a:rPr lang="pt-PT" sz="2400" dirty="0" err="1" smtClean="0"/>
              <a:t>during</a:t>
            </a:r>
            <a:r>
              <a:rPr lang="pt-PT" sz="2400" dirty="0" smtClean="0"/>
              <a:t> </a:t>
            </a:r>
            <a:r>
              <a:rPr lang="pt-PT" sz="2400" dirty="0" err="1" smtClean="0"/>
              <a:t>the</a:t>
            </a:r>
            <a:r>
              <a:rPr lang="pt-PT" sz="2400" dirty="0" smtClean="0"/>
              <a:t> </a:t>
            </a:r>
            <a:r>
              <a:rPr lang="pt-PT" sz="2400" dirty="0" err="1" smtClean="0"/>
              <a:t>summer</a:t>
            </a:r>
            <a:r>
              <a:rPr lang="pt-PT" sz="2400" dirty="0" smtClean="0"/>
              <a:t> </a:t>
            </a:r>
            <a:r>
              <a:rPr lang="pt-PT" sz="2400" dirty="0" err="1" smtClean="0"/>
              <a:t>since</a:t>
            </a:r>
            <a:r>
              <a:rPr lang="pt-PT" sz="2400" dirty="0" smtClean="0"/>
              <a:t> I </a:t>
            </a:r>
            <a:r>
              <a:rPr lang="pt-PT" sz="2400" dirty="0" err="1" smtClean="0"/>
              <a:t>starter</a:t>
            </a:r>
            <a:r>
              <a:rPr lang="pt-PT" sz="2400" dirty="0" smtClean="0"/>
              <a:t> </a:t>
            </a:r>
            <a:r>
              <a:rPr lang="pt-PT" sz="2400" dirty="0" err="1" smtClean="0"/>
              <a:t>collage</a:t>
            </a:r>
            <a:r>
              <a:rPr lang="pt-PT" sz="2400" dirty="0" smtClean="0"/>
              <a:t>, for a </a:t>
            </a:r>
            <a:r>
              <a:rPr lang="pt-PT" sz="2400" dirty="0" err="1" smtClean="0"/>
              <a:t>Solicitor</a:t>
            </a:r>
            <a:r>
              <a:rPr lang="pt-PT" sz="2400" dirty="0" smtClean="0"/>
              <a:t> </a:t>
            </a:r>
            <a:r>
              <a:rPr lang="pt-PT" sz="2400" dirty="0" err="1" smtClean="0"/>
              <a:t>and</a:t>
            </a:r>
            <a:r>
              <a:rPr lang="pt-PT" sz="2400" dirty="0" smtClean="0"/>
              <a:t> I </a:t>
            </a:r>
            <a:r>
              <a:rPr lang="pt-PT" sz="2400" dirty="0" err="1" smtClean="0"/>
              <a:t>am</a:t>
            </a:r>
            <a:r>
              <a:rPr lang="pt-PT" sz="2400" dirty="0" smtClean="0"/>
              <a:t> </a:t>
            </a:r>
            <a:r>
              <a:rPr lang="pt-PT" sz="2400" dirty="0" err="1" smtClean="0"/>
              <a:t>used</a:t>
            </a:r>
            <a:r>
              <a:rPr lang="pt-PT" sz="2400" dirty="0" smtClean="0"/>
              <a:t> to </a:t>
            </a:r>
            <a:r>
              <a:rPr lang="pt-PT" sz="2400" dirty="0" err="1" smtClean="0"/>
              <a:t>deal</a:t>
            </a:r>
            <a:r>
              <a:rPr lang="pt-PT" sz="2400" dirty="0" smtClean="0"/>
              <a:t> </a:t>
            </a:r>
            <a:r>
              <a:rPr lang="pt-PT" sz="2400" dirty="0" err="1" smtClean="0"/>
              <a:t>with</a:t>
            </a:r>
            <a:r>
              <a:rPr lang="pt-PT" sz="2400" dirty="0" smtClean="0"/>
              <a:t> </a:t>
            </a:r>
            <a:r>
              <a:rPr lang="pt-PT" sz="2400" dirty="0" err="1" smtClean="0"/>
              <a:t>day</a:t>
            </a:r>
            <a:r>
              <a:rPr lang="pt-PT" sz="2400" dirty="0" smtClean="0"/>
              <a:t>-</a:t>
            </a:r>
            <a:r>
              <a:rPr lang="pt-PT" sz="2400" dirty="0" err="1" smtClean="0"/>
              <a:t>to-day</a:t>
            </a:r>
            <a:r>
              <a:rPr lang="pt-PT" sz="2400" dirty="0" smtClean="0"/>
              <a:t> </a:t>
            </a:r>
            <a:r>
              <a:rPr lang="pt-PT" sz="2400" dirty="0" err="1" smtClean="0"/>
              <a:t>enquiries</a:t>
            </a:r>
            <a:r>
              <a:rPr lang="pt-PT" sz="2400" dirty="0" smtClean="0"/>
              <a:t>. </a:t>
            </a:r>
            <a:r>
              <a:rPr lang="pt-PT" sz="2400" dirty="0" err="1" smtClean="0"/>
              <a:t>That</a:t>
            </a:r>
            <a:r>
              <a:rPr lang="pt-PT" sz="2400" dirty="0" smtClean="0"/>
              <a:t> </a:t>
            </a:r>
            <a:r>
              <a:rPr lang="pt-PT" sz="2400" dirty="0" err="1" smtClean="0"/>
              <a:t>experience</a:t>
            </a:r>
            <a:r>
              <a:rPr lang="pt-PT" sz="2400" dirty="0" smtClean="0"/>
              <a:t> </a:t>
            </a:r>
            <a:r>
              <a:rPr lang="pt-PT" sz="2400" dirty="0" err="1" smtClean="0"/>
              <a:t>also</a:t>
            </a:r>
            <a:r>
              <a:rPr lang="pt-PT" sz="2400" dirty="0" smtClean="0"/>
              <a:t> </a:t>
            </a:r>
            <a:r>
              <a:rPr lang="pt-PT" sz="2400" dirty="0" err="1" smtClean="0"/>
              <a:t>gave</a:t>
            </a:r>
            <a:r>
              <a:rPr lang="pt-PT" sz="2400" dirty="0" smtClean="0"/>
              <a:t> me </a:t>
            </a:r>
            <a:r>
              <a:rPr lang="pt-PT" sz="2400" dirty="0" err="1" smtClean="0"/>
              <a:t>skills</a:t>
            </a:r>
            <a:r>
              <a:rPr lang="pt-PT" sz="2400" dirty="0" smtClean="0"/>
              <a:t> to </a:t>
            </a:r>
            <a:r>
              <a:rPr lang="pt-PT" sz="2400" dirty="0" err="1" smtClean="0"/>
              <a:t>develop</a:t>
            </a:r>
            <a:r>
              <a:rPr lang="pt-PT" sz="2400" dirty="0" smtClean="0"/>
              <a:t> </a:t>
            </a:r>
            <a:r>
              <a:rPr lang="pt-PT" sz="2400" dirty="0" err="1" smtClean="0"/>
              <a:t>new</a:t>
            </a:r>
            <a:r>
              <a:rPr lang="pt-PT" sz="2400" dirty="0" smtClean="0"/>
              <a:t> business </a:t>
            </a:r>
            <a:r>
              <a:rPr lang="pt-PT" sz="2400" dirty="0" err="1" smtClean="0"/>
              <a:t>relationships</a:t>
            </a:r>
            <a:r>
              <a:rPr lang="pt-PT" sz="2400" dirty="0" smtClean="0"/>
              <a:t> </a:t>
            </a:r>
            <a:r>
              <a:rPr lang="pt-PT" sz="2400" dirty="0" err="1" smtClean="0"/>
              <a:t>and</a:t>
            </a:r>
            <a:r>
              <a:rPr lang="pt-PT" sz="2400" dirty="0" smtClean="0"/>
              <a:t> </a:t>
            </a:r>
            <a:r>
              <a:rPr lang="pt-PT" sz="2400" dirty="0" err="1" smtClean="0"/>
              <a:t>the</a:t>
            </a:r>
            <a:r>
              <a:rPr lang="pt-PT" sz="2400" dirty="0" smtClean="0"/>
              <a:t> </a:t>
            </a:r>
            <a:r>
              <a:rPr lang="pt-PT" sz="2400" dirty="0" err="1" smtClean="0"/>
              <a:t>fact</a:t>
            </a:r>
            <a:r>
              <a:rPr lang="pt-PT" sz="2400" dirty="0" smtClean="0"/>
              <a:t> </a:t>
            </a:r>
            <a:r>
              <a:rPr lang="pt-PT" sz="2400" dirty="0" err="1" smtClean="0"/>
              <a:t>that</a:t>
            </a:r>
            <a:r>
              <a:rPr lang="pt-PT" sz="2400" dirty="0" smtClean="0"/>
              <a:t> I </a:t>
            </a:r>
            <a:r>
              <a:rPr lang="pt-PT" sz="2400" dirty="0" err="1" smtClean="0"/>
              <a:t>am</a:t>
            </a:r>
            <a:r>
              <a:rPr lang="pt-PT" sz="2400" dirty="0" smtClean="0"/>
              <a:t> </a:t>
            </a:r>
            <a:r>
              <a:rPr lang="pt-PT" sz="2400" dirty="0" err="1" smtClean="0"/>
              <a:t>part</a:t>
            </a:r>
            <a:r>
              <a:rPr lang="pt-PT" sz="2400" dirty="0" smtClean="0"/>
              <a:t> </a:t>
            </a:r>
            <a:r>
              <a:rPr lang="pt-PT" sz="2400" dirty="0" err="1" smtClean="0"/>
              <a:t>of</a:t>
            </a:r>
            <a:r>
              <a:rPr lang="pt-PT" sz="2400" dirty="0" smtClean="0"/>
              <a:t> </a:t>
            </a:r>
            <a:r>
              <a:rPr lang="pt-PT" sz="2400" dirty="0" err="1" smtClean="0"/>
              <a:t>Rotary</a:t>
            </a:r>
            <a:r>
              <a:rPr lang="pt-PT" sz="2400" dirty="0" smtClean="0"/>
              <a:t>, </a:t>
            </a:r>
            <a:r>
              <a:rPr lang="pt-PT" sz="2400" dirty="0" err="1" smtClean="0"/>
              <a:t>at</a:t>
            </a:r>
            <a:r>
              <a:rPr lang="pt-PT" sz="2400" dirty="0" smtClean="0"/>
              <a:t> </a:t>
            </a:r>
            <a:r>
              <a:rPr lang="pt-PT" sz="2400" dirty="0" err="1" smtClean="0"/>
              <a:t>the</a:t>
            </a:r>
            <a:r>
              <a:rPr lang="pt-PT" sz="2400" dirty="0" smtClean="0"/>
              <a:t> </a:t>
            </a:r>
            <a:r>
              <a:rPr lang="pt-PT" sz="2400" dirty="0" err="1" smtClean="0"/>
              <a:t>moment</a:t>
            </a:r>
            <a:r>
              <a:rPr lang="pt-PT" sz="2400" dirty="0" smtClean="0"/>
              <a:t> I </a:t>
            </a:r>
            <a:r>
              <a:rPr lang="pt-PT" sz="2400" dirty="0" err="1" smtClean="0"/>
              <a:t>am</a:t>
            </a:r>
            <a:r>
              <a:rPr lang="pt-PT" sz="2400" dirty="0" smtClean="0"/>
              <a:t> </a:t>
            </a:r>
            <a:r>
              <a:rPr lang="pt-PT" sz="2400" dirty="0" err="1" smtClean="0"/>
              <a:t>the</a:t>
            </a:r>
            <a:r>
              <a:rPr lang="pt-PT" sz="2400" dirty="0" smtClean="0"/>
              <a:t> </a:t>
            </a:r>
            <a:r>
              <a:rPr lang="pt-PT" sz="2400" dirty="0" err="1" smtClean="0"/>
              <a:t>secretary</a:t>
            </a:r>
            <a:r>
              <a:rPr lang="pt-PT" sz="2400" dirty="0" smtClean="0"/>
              <a:t> for </a:t>
            </a:r>
            <a:r>
              <a:rPr lang="pt-PT" sz="2400" dirty="0" err="1" smtClean="0"/>
              <a:t>Rotaract</a:t>
            </a:r>
            <a:r>
              <a:rPr lang="pt-PT" sz="2400" dirty="0" smtClean="0"/>
              <a:t>, </a:t>
            </a:r>
            <a:r>
              <a:rPr lang="pt-PT" sz="2400" dirty="0" err="1" smtClean="0"/>
              <a:t>gave</a:t>
            </a:r>
            <a:r>
              <a:rPr lang="pt-PT" sz="2400" dirty="0" smtClean="0"/>
              <a:t> me </a:t>
            </a:r>
            <a:r>
              <a:rPr lang="pt-PT" sz="2400" dirty="0" err="1" smtClean="0"/>
              <a:t>experience</a:t>
            </a:r>
            <a:r>
              <a:rPr lang="pt-PT" sz="2400" dirty="0" smtClean="0"/>
              <a:t> </a:t>
            </a:r>
            <a:r>
              <a:rPr lang="pt-PT" sz="2400" dirty="0" err="1" smtClean="0"/>
              <a:t>dealing</a:t>
            </a:r>
            <a:r>
              <a:rPr lang="pt-PT" sz="2400" dirty="0" smtClean="0"/>
              <a:t> </a:t>
            </a:r>
            <a:r>
              <a:rPr lang="pt-PT" sz="2400" dirty="0" err="1" smtClean="0"/>
              <a:t>with</a:t>
            </a:r>
            <a:r>
              <a:rPr lang="pt-PT" sz="2400" dirty="0" smtClean="0"/>
              <a:t> </a:t>
            </a:r>
            <a:r>
              <a:rPr lang="pt-PT" sz="2400" dirty="0" err="1" smtClean="0"/>
              <a:t>people</a:t>
            </a:r>
            <a:r>
              <a:rPr lang="pt-PT" sz="2400" dirty="0" smtClean="0"/>
              <a:t> </a:t>
            </a:r>
            <a:r>
              <a:rPr lang="pt-PT" sz="2400" dirty="0" err="1" smtClean="0"/>
              <a:t>from</a:t>
            </a:r>
            <a:r>
              <a:rPr lang="pt-PT" sz="2400" dirty="0" smtClean="0"/>
              <a:t> </a:t>
            </a:r>
            <a:r>
              <a:rPr lang="pt-PT" sz="2400" dirty="0" err="1" smtClean="0"/>
              <a:t>different</a:t>
            </a:r>
            <a:r>
              <a:rPr lang="pt-PT" sz="2400" dirty="0" smtClean="0"/>
              <a:t> countries </a:t>
            </a:r>
            <a:r>
              <a:rPr lang="pt-PT" sz="2400" dirty="0" err="1" smtClean="0"/>
              <a:t>by</a:t>
            </a:r>
            <a:r>
              <a:rPr lang="pt-PT" sz="2400" dirty="0" smtClean="0"/>
              <a:t> </a:t>
            </a:r>
            <a:r>
              <a:rPr lang="pt-PT" sz="2400" dirty="0" err="1" smtClean="0"/>
              <a:t>participating</a:t>
            </a:r>
            <a:r>
              <a:rPr lang="pt-PT" sz="2400" dirty="0" smtClean="0"/>
              <a:t> in </a:t>
            </a:r>
            <a:r>
              <a:rPr lang="pt-PT" sz="2400" dirty="0" err="1" smtClean="0"/>
              <a:t>international</a:t>
            </a:r>
            <a:r>
              <a:rPr lang="pt-PT" sz="2400" dirty="0" smtClean="0"/>
              <a:t> </a:t>
            </a:r>
            <a:r>
              <a:rPr lang="pt-PT" sz="2400" dirty="0" err="1" smtClean="0"/>
              <a:t>camps</a:t>
            </a:r>
            <a:r>
              <a:rPr lang="pt-PT" sz="2400" dirty="0" smtClean="0"/>
              <a:t> </a:t>
            </a:r>
            <a:r>
              <a:rPr lang="pt-PT" sz="2400" dirty="0" err="1" smtClean="0"/>
              <a:t>and</a:t>
            </a:r>
            <a:r>
              <a:rPr lang="pt-PT" sz="2400" dirty="0" smtClean="0"/>
              <a:t> </a:t>
            </a:r>
            <a:r>
              <a:rPr lang="pt-PT" sz="2400" dirty="0" err="1" smtClean="0"/>
              <a:t>events</a:t>
            </a:r>
            <a:r>
              <a:rPr lang="pt-PT" sz="2400" dirty="0" smtClean="0"/>
              <a:t>. </a:t>
            </a:r>
            <a:r>
              <a:rPr lang="pt-PT" sz="2400" dirty="0" err="1" smtClean="0"/>
              <a:t>It</a:t>
            </a:r>
            <a:r>
              <a:rPr lang="pt-PT" sz="2400" dirty="0" smtClean="0"/>
              <a:t> </a:t>
            </a:r>
            <a:r>
              <a:rPr lang="pt-PT" sz="2400" dirty="0" err="1" smtClean="0"/>
              <a:t>also</a:t>
            </a:r>
            <a:r>
              <a:rPr lang="pt-PT" sz="2400" dirty="0" smtClean="0"/>
              <a:t> </a:t>
            </a:r>
            <a:r>
              <a:rPr lang="pt-PT" sz="2400" dirty="0" err="1" smtClean="0"/>
              <a:t>gave</a:t>
            </a:r>
            <a:r>
              <a:rPr lang="pt-PT" sz="2400" dirty="0" smtClean="0"/>
              <a:t> me </a:t>
            </a:r>
            <a:r>
              <a:rPr lang="pt-PT" sz="2400" dirty="0" err="1" smtClean="0"/>
              <a:t>opportunities</a:t>
            </a:r>
            <a:r>
              <a:rPr lang="pt-PT" sz="2400" dirty="0" smtClean="0"/>
              <a:t> to </a:t>
            </a:r>
            <a:r>
              <a:rPr lang="pt-PT" sz="2400" dirty="0" err="1" smtClean="0"/>
              <a:t>develop</a:t>
            </a:r>
            <a:r>
              <a:rPr lang="pt-PT" sz="2400" dirty="0" smtClean="0"/>
              <a:t> </a:t>
            </a:r>
            <a:r>
              <a:rPr lang="pt-PT" sz="2400" dirty="0" err="1" smtClean="0"/>
              <a:t>my</a:t>
            </a:r>
            <a:r>
              <a:rPr lang="pt-PT" sz="2400" dirty="0" smtClean="0"/>
              <a:t> </a:t>
            </a:r>
            <a:r>
              <a:rPr lang="pt-PT" sz="2400" dirty="0" err="1" smtClean="0"/>
              <a:t>leadership</a:t>
            </a:r>
            <a:r>
              <a:rPr lang="pt-PT" sz="2400" dirty="0" smtClean="0"/>
              <a:t> </a:t>
            </a:r>
            <a:r>
              <a:rPr lang="pt-PT" sz="2400" dirty="0" err="1" smtClean="0"/>
              <a:t>skills</a:t>
            </a:r>
            <a:r>
              <a:rPr lang="pt-PT" sz="2400" dirty="0" smtClean="0"/>
              <a:t>. </a:t>
            </a:r>
            <a:r>
              <a:rPr lang="pt-PT" sz="2400" dirty="0" err="1" smtClean="0"/>
              <a:t>The</a:t>
            </a:r>
            <a:r>
              <a:rPr lang="pt-PT" sz="2400" dirty="0" smtClean="0"/>
              <a:t> </a:t>
            </a:r>
            <a:r>
              <a:rPr lang="pt-PT" sz="2400" dirty="0" err="1" smtClean="0"/>
              <a:t>summer</a:t>
            </a:r>
            <a:r>
              <a:rPr lang="pt-PT" sz="2400" dirty="0" smtClean="0"/>
              <a:t> job </a:t>
            </a:r>
            <a:r>
              <a:rPr lang="pt-PT" sz="2400" dirty="0" err="1" smtClean="0"/>
              <a:t>and</a:t>
            </a:r>
            <a:r>
              <a:rPr lang="pt-PT" sz="2400" dirty="0" smtClean="0"/>
              <a:t> </a:t>
            </a:r>
            <a:r>
              <a:rPr lang="pt-PT" sz="2400" dirty="0" err="1" smtClean="0"/>
              <a:t>Rotary</a:t>
            </a:r>
            <a:r>
              <a:rPr lang="pt-PT" sz="2400" dirty="0" smtClean="0"/>
              <a:t> </a:t>
            </a:r>
            <a:r>
              <a:rPr lang="pt-PT" sz="2400" dirty="0" err="1" smtClean="0"/>
              <a:t>helped</a:t>
            </a:r>
            <a:r>
              <a:rPr lang="pt-PT" sz="2400" dirty="0" smtClean="0"/>
              <a:t> me to </a:t>
            </a:r>
            <a:r>
              <a:rPr lang="pt-PT" sz="2400" dirty="0" err="1" smtClean="0"/>
              <a:t>develop</a:t>
            </a:r>
            <a:r>
              <a:rPr lang="pt-PT" sz="2400" dirty="0" smtClean="0"/>
              <a:t> </a:t>
            </a:r>
            <a:r>
              <a:rPr lang="pt-PT" sz="2400" dirty="0" err="1" smtClean="0"/>
              <a:t>my</a:t>
            </a:r>
            <a:r>
              <a:rPr lang="pt-PT" sz="2400" dirty="0" smtClean="0"/>
              <a:t> marketing </a:t>
            </a:r>
            <a:r>
              <a:rPr lang="pt-PT" sz="2400" dirty="0" err="1" smtClean="0"/>
              <a:t>skills</a:t>
            </a:r>
            <a:r>
              <a:rPr lang="pt-PT" sz="2400" dirty="0" smtClean="0"/>
              <a:t>, </a:t>
            </a:r>
            <a:r>
              <a:rPr lang="pt-PT" sz="2400" dirty="0" err="1" smtClean="0"/>
              <a:t>my</a:t>
            </a:r>
            <a:r>
              <a:rPr lang="pt-PT" sz="2400" dirty="0" smtClean="0"/>
              <a:t> </a:t>
            </a:r>
            <a:r>
              <a:rPr lang="pt-PT" sz="2400" dirty="0" err="1" smtClean="0"/>
              <a:t>communication</a:t>
            </a:r>
            <a:r>
              <a:rPr lang="pt-PT" sz="2400" dirty="0" smtClean="0"/>
              <a:t>/</a:t>
            </a:r>
            <a:r>
              <a:rPr lang="pt-PT" sz="2400" dirty="0" err="1" smtClean="0"/>
              <a:t>negotiaton</a:t>
            </a:r>
            <a:r>
              <a:rPr lang="pt-PT" sz="2400" dirty="0" smtClean="0"/>
              <a:t> </a:t>
            </a:r>
            <a:r>
              <a:rPr lang="pt-PT" sz="2400" dirty="0" err="1" smtClean="0"/>
              <a:t>skills</a:t>
            </a:r>
            <a:r>
              <a:rPr lang="pt-PT" sz="2400" dirty="0" smtClean="0"/>
              <a:t> </a:t>
            </a:r>
            <a:r>
              <a:rPr lang="pt-PT" sz="2400" dirty="0" err="1" smtClean="0"/>
              <a:t>and</a:t>
            </a:r>
            <a:r>
              <a:rPr lang="pt-PT" sz="2400" dirty="0" smtClean="0"/>
              <a:t> to </a:t>
            </a:r>
            <a:r>
              <a:rPr lang="pt-PT" sz="2400" dirty="0" err="1" smtClean="0"/>
              <a:t>be</a:t>
            </a:r>
            <a:r>
              <a:rPr lang="pt-PT" sz="2400" dirty="0" smtClean="0"/>
              <a:t> more </a:t>
            </a:r>
            <a:r>
              <a:rPr lang="pt-PT" sz="2400" dirty="0" err="1" smtClean="0"/>
              <a:t>dynamic</a:t>
            </a:r>
            <a:r>
              <a:rPr lang="pt-PT" sz="2400" dirty="0" smtClean="0"/>
              <a:t> </a:t>
            </a:r>
            <a:r>
              <a:rPr lang="pt-PT" sz="2400" dirty="0" err="1" smtClean="0"/>
              <a:t>witch</a:t>
            </a:r>
            <a:r>
              <a:rPr lang="pt-PT" sz="2400" dirty="0" smtClean="0"/>
              <a:t> </a:t>
            </a:r>
            <a:r>
              <a:rPr lang="pt-PT" sz="2400" dirty="0" err="1" smtClean="0"/>
              <a:t>promoted</a:t>
            </a:r>
            <a:r>
              <a:rPr lang="pt-PT" sz="2400" dirty="0" smtClean="0"/>
              <a:t> </a:t>
            </a:r>
            <a:r>
              <a:rPr lang="pt-PT" sz="2400" dirty="0" err="1" smtClean="0"/>
              <a:t>my</a:t>
            </a:r>
            <a:r>
              <a:rPr lang="pt-PT" sz="2400" dirty="0" smtClean="0"/>
              <a:t> </a:t>
            </a:r>
            <a:r>
              <a:rPr lang="pt-PT" sz="2400" dirty="0" err="1" smtClean="0"/>
              <a:t>interest</a:t>
            </a:r>
            <a:r>
              <a:rPr lang="pt-PT" sz="2400" dirty="0" smtClean="0"/>
              <a:t> in research.</a:t>
            </a:r>
            <a:endParaRPr lang="pt-PT" sz="2400" dirty="0"/>
          </a:p>
        </p:txBody>
      </p:sp>
      <p:sp>
        <p:nvSpPr>
          <p:cNvPr id="9" name="TextBox 8"/>
          <p:cNvSpPr txBox="1"/>
          <p:nvPr/>
        </p:nvSpPr>
        <p:spPr>
          <a:xfrm>
            <a:off x="3749824" y="4479201"/>
            <a:ext cx="4824536" cy="830997"/>
          </a:xfrm>
          <a:prstGeom prst="rect">
            <a:avLst/>
          </a:prstGeom>
          <a:solidFill>
            <a:srgbClr val="FFFF00"/>
          </a:solidFill>
        </p:spPr>
        <p:txBody>
          <a:bodyPr wrap="square" rtlCol="0">
            <a:spAutoFit/>
          </a:bodyPr>
          <a:lstStyle/>
          <a:p>
            <a:r>
              <a:rPr lang="pt-PT" sz="2400" dirty="0" err="1" smtClean="0"/>
              <a:t>Nominalizations</a:t>
            </a:r>
            <a:r>
              <a:rPr lang="pt-PT" sz="2400" dirty="0" smtClean="0"/>
              <a:t> </a:t>
            </a:r>
            <a:r>
              <a:rPr lang="pt-PT" sz="2400" dirty="0" err="1" smtClean="0"/>
              <a:t>sound</a:t>
            </a:r>
            <a:r>
              <a:rPr lang="pt-PT" sz="2400" dirty="0" smtClean="0"/>
              <a:t> a bit vague</a:t>
            </a:r>
            <a:endParaRPr lang="pt-PT" sz="2400" dirty="0"/>
          </a:p>
        </p:txBody>
      </p:sp>
      <p:sp>
        <p:nvSpPr>
          <p:cNvPr id="11" name="Oval 10"/>
          <p:cNvSpPr/>
          <p:nvPr/>
        </p:nvSpPr>
        <p:spPr>
          <a:xfrm>
            <a:off x="611560" y="5256024"/>
            <a:ext cx="4392488" cy="1193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lide Number Placeholder 2"/>
          <p:cNvSpPr>
            <a:spLocks noGrp="1"/>
          </p:cNvSpPr>
          <p:nvPr>
            <p:ph type="sldNum" sz="quarter" idx="12"/>
          </p:nvPr>
        </p:nvSpPr>
        <p:spPr/>
        <p:txBody>
          <a:bodyPr/>
          <a:lstStyle/>
          <a:p>
            <a:fld id="{8AEAD054-9927-45A5-871A-CAABACE37F32}" type="slidenum">
              <a:rPr lang="pt-PT" smtClean="0"/>
              <a:pPr/>
              <a:t>28</a:t>
            </a:fld>
            <a:endParaRPr lang="pt-PT"/>
          </a:p>
        </p:txBody>
      </p:sp>
    </p:spTree>
    <p:extLst>
      <p:ext uri="{BB962C8B-B14F-4D97-AF65-F5344CB8AC3E}">
        <p14:creationId xmlns:p14="http://schemas.microsoft.com/office/powerpoint/2010/main" val="795051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smtClean="0">
                <a:solidFill>
                  <a:srgbClr val="00B0F0"/>
                </a:solidFill>
              </a:rPr>
              <a:t>Revised</a:t>
            </a:r>
            <a:r>
              <a:rPr lang="pt-PT" sz="2000" dirty="0" smtClean="0">
                <a:solidFill>
                  <a:srgbClr val="00B0F0"/>
                </a:solidFill>
              </a:rPr>
              <a:t> </a:t>
            </a:r>
            <a:r>
              <a:rPr lang="pt-PT" sz="2000" dirty="0" err="1" smtClean="0">
                <a:solidFill>
                  <a:srgbClr val="00B0F0"/>
                </a:solidFill>
              </a:rPr>
              <a:t>Student</a:t>
            </a:r>
            <a:r>
              <a:rPr lang="pt-PT" sz="2000" dirty="0" smtClean="0">
                <a:solidFill>
                  <a:srgbClr val="00B0F0"/>
                </a:solidFill>
              </a:rPr>
              <a:t> </a:t>
            </a:r>
            <a:r>
              <a:rPr lang="pt-PT" sz="2000" dirty="0" err="1" smtClean="0">
                <a:solidFill>
                  <a:srgbClr val="00B0F0"/>
                </a:solidFill>
              </a:rPr>
              <a:t>text</a:t>
            </a:r>
            <a:r>
              <a:rPr lang="pt-PT" sz="2000" dirty="0" smtClean="0">
                <a:solidFill>
                  <a:srgbClr val="00B0F0"/>
                </a:solidFill>
              </a:rPr>
              <a:t> </a:t>
            </a:r>
            <a:r>
              <a:rPr lang="pt-PT" sz="2000" dirty="0">
                <a:solidFill>
                  <a:srgbClr val="00B0F0"/>
                </a:solidFill>
              </a:rPr>
              <a:t>6</a:t>
            </a:r>
            <a:r>
              <a:rPr lang="pt-PT" sz="2000" dirty="0" smtClean="0">
                <a:solidFill>
                  <a:srgbClr val="00B0F0"/>
                </a:solidFill>
              </a:rPr>
              <a:t>: </a:t>
            </a:r>
            <a:r>
              <a:rPr lang="pt-PT" sz="2000" dirty="0" smtClean="0">
                <a:solidFill>
                  <a:srgbClr val="00B0F0"/>
                </a:solidFill>
              </a:rPr>
              <a:t>International </a:t>
            </a:r>
            <a:r>
              <a:rPr lang="pt-PT" sz="2000" dirty="0">
                <a:solidFill>
                  <a:srgbClr val="00B0F0"/>
                </a:solidFill>
              </a:rPr>
              <a:t>Business </a:t>
            </a:r>
            <a:r>
              <a:rPr lang="pt-PT" sz="2000" dirty="0" err="1">
                <a:solidFill>
                  <a:srgbClr val="00B0F0"/>
                </a:solidFill>
              </a:rPr>
              <a:t>Development</a:t>
            </a:r>
            <a:r>
              <a:rPr lang="pt-PT" sz="2000" dirty="0">
                <a:solidFill>
                  <a:srgbClr val="00B0F0"/>
                </a:solidFill>
              </a:rPr>
              <a:t> </a:t>
            </a:r>
            <a:r>
              <a:rPr lang="pt-PT" sz="2000" dirty="0" err="1">
                <a:solidFill>
                  <a:srgbClr val="00B0F0"/>
                </a:solidFill>
              </a:rPr>
              <a:t>Executive</a:t>
            </a:r>
            <a:endParaRPr lang="pt-PT" sz="2000" dirty="0"/>
          </a:p>
        </p:txBody>
      </p:sp>
      <p:sp>
        <p:nvSpPr>
          <p:cNvPr id="8" name="TextBox 7"/>
          <p:cNvSpPr txBox="1"/>
          <p:nvPr/>
        </p:nvSpPr>
        <p:spPr>
          <a:xfrm>
            <a:off x="395536" y="2182212"/>
            <a:ext cx="8064896" cy="461665"/>
          </a:xfrm>
          <a:prstGeom prst="rect">
            <a:avLst/>
          </a:prstGeom>
          <a:noFill/>
        </p:spPr>
        <p:txBody>
          <a:bodyPr wrap="square" rtlCol="0">
            <a:spAutoFit/>
          </a:bodyPr>
          <a:lstStyle/>
          <a:p>
            <a:r>
              <a:rPr lang="pt-PT" sz="2400" dirty="0" err="1" smtClean="0"/>
              <a:t>Class</a:t>
            </a:r>
            <a:r>
              <a:rPr lang="pt-PT" sz="2400" dirty="0" smtClean="0"/>
              <a:t> </a:t>
            </a:r>
            <a:r>
              <a:rPr lang="pt-PT" sz="2400" dirty="0" err="1" smtClean="0"/>
              <a:t>task</a:t>
            </a:r>
            <a:r>
              <a:rPr lang="pt-PT" sz="2400" dirty="0" smtClean="0"/>
              <a:t>: to </a:t>
            </a:r>
            <a:r>
              <a:rPr lang="pt-PT" sz="2400" dirty="0" err="1" smtClean="0"/>
              <a:t>rewrite</a:t>
            </a:r>
            <a:r>
              <a:rPr lang="pt-PT" sz="2400" dirty="0" smtClean="0"/>
              <a:t> </a:t>
            </a:r>
            <a:r>
              <a:rPr lang="pt-PT" sz="2400" dirty="0" err="1" smtClean="0"/>
              <a:t>the</a:t>
            </a:r>
            <a:r>
              <a:rPr lang="pt-PT" sz="2400" dirty="0" smtClean="0"/>
              <a:t> </a:t>
            </a:r>
            <a:r>
              <a:rPr lang="pt-PT" sz="2400" dirty="0" err="1" smtClean="0"/>
              <a:t>paragraph</a:t>
            </a:r>
            <a:endParaRPr lang="pt-PT" sz="2400" dirty="0"/>
          </a:p>
        </p:txBody>
      </p:sp>
      <p:sp>
        <p:nvSpPr>
          <p:cNvPr id="3" name="Slide Number Placeholder 2"/>
          <p:cNvSpPr>
            <a:spLocks noGrp="1"/>
          </p:cNvSpPr>
          <p:nvPr>
            <p:ph type="sldNum" sz="quarter" idx="12"/>
          </p:nvPr>
        </p:nvSpPr>
        <p:spPr/>
        <p:txBody>
          <a:bodyPr/>
          <a:lstStyle/>
          <a:p>
            <a:fld id="{8AEAD054-9927-45A5-871A-CAABACE37F32}" type="slidenum">
              <a:rPr lang="pt-PT" smtClean="0"/>
              <a:pPr/>
              <a:t>29</a:t>
            </a:fld>
            <a:endParaRPr lang="pt-PT"/>
          </a:p>
        </p:txBody>
      </p:sp>
    </p:spTree>
    <p:extLst>
      <p:ext uri="{BB962C8B-B14F-4D97-AF65-F5344CB8AC3E}">
        <p14:creationId xmlns:p14="http://schemas.microsoft.com/office/powerpoint/2010/main" val="160237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0591"/>
            <a:ext cx="8229600" cy="490066"/>
          </a:xfrm>
        </p:spPr>
        <p:txBody>
          <a:bodyPr/>
          <a:lstStyle/>
          <a:p>
            <a:r>
              <a:rPr lang="pt-PT" sz="2800" b="1" dirty="0" err="1" smtClean="0">
                <a:solidFill>
                  <a:srgbClr val="0070C0"/>
                </a:solidFill>
              </a:rPr>
              <a:t>Generic</a:t>
            </a:r>
            <a:r>
              <a:rPr lang="pt-PT" sz="2800" b="1" dirty="0" smtClean="0">
                <a:solidFill>
                  <a:srgbClr val="0070C0"/>
                </a:solidFill>
              </a:rPr>
              <a:t> </a:t>
            </a:r>
            <a:r>
              <a:rPr lang="pt-PT" sz="2800" b="1" dirty="0" err="1" smtClean="0">
                <a:solidFill>
                  <a:srgbClr val="0070C0"/>
                </a:solidFill>
              </a:rPr>
              <a:t>stages</a:t>
            </a:r>
            <a:r>
              <a:rPr lang="pt-PT" sz="2800" b="1" dirty="0" smtClean="0">
                <a:solidFill>
                  <a:srgbClr val="0070C0"/>
                </a:solidFill>
              </a:rPr>
              <a:t> &amp; layout</a:t>
            </a:r>
            <a:endParaRPr lang="pt-PT" sz="2800" b="1" dirty="0">
              <a:solidFill>
                <a:srgbClr val="0070C0"/>
              </a:solidFill>
            </a:endParaRPr>
          </a:p>
        </p:txBody>
      </p:sp>
      <p:sp>
        <p:nvSpPr>
          <p:cNvPr id="3" name="Content Placeholder 2"/>
          <p:cNvSpPr>
            <a:spLocks noGrp="1"/>
          </p:cNvSpPr>
          <p:nvPr>
            <p:ph idx="1"/>
          </p:nvPr>
        </p:nvSpPr>
        <p:spPr>
          <a:xfrm>
            <a:off x="1187624" y="548680"/>
            <a:ext cx="3816424" cy="6120680"/>
          </a:xfrm>
        </p:spPr>
        <p:txBody>
          <a:bodyPr/>
          <a:lstStyle/>
          <a:p>
            <a:pPr marL="0" indent="0">
              <a:spcBef>
                <a:spcPts val="0"/>
              </a:spcBef>
              <a:buNone/>
            </a:pPr>
            <a:r>
              <a:rPr lang="en-US" sz="1800" b="1" dirty="0" smtClean="0"/>
              <a:t>Your name</a:t>
            </a:r>
          </a:p>
          <a:p>
            <a:pPr marL="0" indent="0">
              <a:spcBef>
                <a:spcPts val="0"/>
              </a:spcBef>
              <a:buNone/>
            </a:pPr>
            <a:r>
              <a:rPr lang="en-US" sz="1800" dirty="0" smtClean="0"/>
              <a:t>Address, City</a:t>
            </a:r>
            <a:r>
              <a:rPr lang="en-US" sz="1800" dirty="0"/>
              <a:t>, </a:t>
            </a:r>
            <a:r>
              <a:rPr lang="en-US" sz="1800" dirty="0" smtClean="0"/>
              <a:t>Country</a:t>
            </a:r>
            <a:r>
              <a:rPr lang="en-US" sz="1800" dirty="0"/>
              <a:t/>
            </a:r>
            <a:br>
              <a:rPr lang="en-US" sz="1800" dirty="0"/>
            </a:br>
            <a:r>
              <a:rPr lang="en-US" sz="1800" dirty="0"/>
              <a:t>Phone </a:t>
            </a:r>
            <a:r>
              <a:rPr lang="en-US" sz="1800" dirty="0" smtClean="0"/>
              <a:t>Number (with country code)</a:t>
            </a:r>
            <a:r>
              <a:rPr lang="en-US" sz="1800" dirty="0"/>
              <a:t/>
            </a:r>
            <a:br>
              <a:rPr lang="en-US" sz="1800" dirty="0"/>
            </a:br>
            <a:r>
              <a:rPr lang="en-US" sz="1800" dirty="0"/>
              <a:t>Email </a:t>
            </a:r>
            <a:r>
              <a:rPr lang="en-US" sz="1800" dirty="0" smtClean="0"/>
              <a:t>Address</a:t>
            </a:r>
          </a:p>
          <a:p>
            <a:pPr marL="0" indent="0">
              <a:spcBef>
                <a:spcPts val="0"/>
              </a:spcBef>
              <a:buNone/>
            </a:pPr>
            <a:endParaRPr lang="en-US" sz="1800" dirty="0"/>
          </a:p>
          <a:p>
            <a:pPr marL="0" indent="0">
              <a:spcBef>
                <a:spcPts val="0"/>
              </a:spcBef>
              <a:buNone/>
            </a:pPr>
            <a:r>
              <a:rPr lang="en-US" sz="1800" dirty="0"/>
              <a:t>Addressee’s name (if known</a:t>
            </a:r>
            <a:r>
              <a:rPr lang="en-US" sz="1800" dirty="0" smtClean="0"/>
              <a:t>)</a:t>
            </a:r>
          </a:p>
          <a:p>
            <a:pPr marL="0" indent="0">
              <a:spcBef>
                <a:spcPts val="0"/>
              </a:spcBef>
              <a:buNone/>
            </a:pPr>
            <a:r>
              <a:rPr lang="en-US" sz="1800" dirty="0" smtClean="0"/>
              <a:t>Addressee’s position (if known)</a:t>
            </a:r>
            <a:endParaRPr lang="en-US" sz="1800" dirty="0"/>
          </a:p>
          <a:p>
            <a:pPr marL="0" indent="0">
              <a:spcBef>
                <a:spcPts val="0"/>
              </a:spcBef>
              <a:buNone/>
            </a:pPr>
            <a:r>
              <a:rPr lang="en-US" sz="1800" dirty="0" smtClean="0"/>
              <a:t>Company name</a:t>
            </a:r>
          </a:p>
          <a:p>
            <a:pPr marL="0" indent="0">
              <a:spcBef>
                <a:spcPts val="0"/>
              </a:spcBef>
              <a:buNone/>
            </a:pPr>
            <a:r>
              <a:rPr lang="en-US" sz="1800" dirty="0" smtClean="0"/>
              <a:t>City, Country</a:t>
            </a:r>
          </a:p>
          <a:p>
            <a:pPr marL="0" indent="0">
              <a:spcBef>
                <a:spcPts val="600"/>
              </a:spcBef>
              <a:buNone/>
            </a:pPr>
            <a:r>
              <a:rPr lang="en-US" sz="1800" dirty="0" smtClean="0"/>
              <a:t>Date</a:t>
            </a:r>
          </a:p>
          <a:p>
            <a:pPr marL="0" indent="0">
              <a:spcBef>
                <a:spcPts val="0"/>
              </a:spcBef>
              <a:buNone/>
            </a:pPr>
            <a:endParaRPr lang="en-US" sz="1800" dirty="0" smtClean="0"/>
          </a:p>
          <a:p>
            <a:pPr marL="0" indent="0">
              <a:spcBef>
                <a:spcPts val="0"/>
              </a:spcBef>
              <a:buNone/>
            </a:pPr>
            <a:r>
              <a:rPr lang="en-US" sz="1800" dirty="0" smtClean="0"/>
              <a:t>Job reference nº (if known)</a:t>
            </a:r>
          </a:p>
          <a:p>
            <a:pPr marL="0" indent="0">
              <a:spcBef>
                <a:spcPts val="0"/>
              </a:spcBef>
              <a:buNone/>
            </a:pPr>
            <a:endParaRPr lang="en-US" sz="1800" dirty="0"/>
          </a:p>
          <a:p>
            <a:pPr marL="0" indent="0">
              <a:spcBef>
                <a:spcPts val="0"/>
              </a:spcBef>
              <a:buNone/>
            </a:pPr>
            <a:r>
              <a:rPr lang="en-US" sz="1800" dirty="0" smtClean="0"/>
              <a:t>Salutation</a:t>
            </a:r>
          </a:p>
          <a:p>
            <a:pPr marL="0" indent="0">
              <a:spcBef>
                <a:spcPts val="0"/>
              </a:spcBef>
              <a:buNone/>
            </a:pPr>
            <a:endParaRPr lang="en-US" sz="1800" dirty="0"/>
          </a:p>
          <a:p>
            <a:pPr marL="0" indent="0">
              <a:spcBef>
                <a:spcPts val="0"/>
              </a:spcBef>
              <a:buNone/>
            </a:pPr>
            <a:r>
              <a:rPr lang="en-US" sz="1800" dirty="0" smtClean="0"/>
              <a:t>Paragraph 1</a:t>
            </a:r>
          </a:p>
          <a:p>
            <a:pPr marL="0" indent="0">
              <a:spcBef>
                <a:spcPts val="0"/>
              </a:spcBef>
              <a:buNone/>
            </a:pPr>
            <a:r>
              <a:rPr lang="en-US" sz="1800" dirty="0" smtClean="0"/>
              <a:t>Paragraph 2</a:t>
            </a:r>
          </a:p>
          <a:p>
            <a:pPr marL="0" indent="0">
              <a:spcBef>
                <a:spcPts val="0"/>
              </a:spcBef>
              <a:buNone/>
            </a:pPr>
            <a:r>
              <a:rPr lang="en-US" sz="1800" dirty="0" smtClean="0"/>
              <a:t>Paragraph </a:t>
            </a:r>
            <a:r>
              <a:rPr lang="en-US" sz="1800" dirty="0"/>
              <a:t>3</a:t>
            </a:r>
            <a:endParaRPr lang="en-US" sz="1800" dirty="0" smtClean="0"/>
          </a:p>
          <a:p>
            <a:pPr marL="0" indent="0">
              <a:spcBef>
                <a:spcPts val="0"/>
              </a:spcBef>
              <a:buNone/>
            </a:pPr>
            <a:endParaRPr lang="en-US" sz="1800" dirty="0" smtClean="0"/>
          </a:p>
          <a:p>
            <a:pPr marL="0" indent="0">
              <a:spcBef>
                <a:spcPts val="0"/>
              </a:spcBef>
              <a:buNone/>
            </a:pPr>
            <a:r>
              <a:rPr lang="en-US" sz="1800" dirty="0" smtClean="0"/>
              <a:t>Close</a:t>
            </a:r>
          </a:p>
          <a:p>
            <a:pPr marL="0" indent="0">
              <a:spcBef>
                <a:spcPts val="0"/>
              </a:spcBef>
              <a:buNone/>
            </a:pPr>
            <a:r>
              <a:rPr lang="en-US" sz="1800" dirty="0" smtClean="0"/>
              <a:t>Your Name</a:t>
            </a:r>
          </a:p>
          <a:p>
            <a:pPr marL="0" indent="0">
              <a:spcBef>
                <a:spcPts val="0"/>
              </a:spcBef>
              <a:buNone/>
            </a:pPr>
            <a:r>
              <a:rPr lang="en-US" sz="1800" i="1" dirty="0" smtClean="0"/>
              <a:t>Signature</a:t>
            </a:r>
            <a:endParaRPr lang="pt-PT" sz="1800" i="1"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3</a:t>
            </a:fld>
            <a:endParaRPr lang="pt-PT"/>
          </a:p>
        </p:txBody>
      </p:sp>
      <p:sp>
        <p:nvSpPr>
          <p:cNvPr id="5" name="TextBox 4"/>
          <p:cNvSpPr txBox="1"/>
          <p:nvPr/>
        </p:nvSpPr>
        <p:spPr>
          <a:xfrm>
            <a:off x="5364088" y="2276872"/>
            <a:ext cx="1944216" cy="461665"/>
          </a:xfrm>
          <a:prstGeom prst="rect">
            <a:avLst/>
          </a:prstGeom>
          <a:solidFill>
            <a:srgbClr val="92D050"/>
          </a:solidFill>
        </p:spPr>
        <p:txBody>
          <a:bodyPr wrap="square" rtlCol="0">
            <a:spAutoFit/>
          </a:bodyPr>
          <a:lstStyle/>
          <a:p>
            <a:pPr algn="ctr"/>
            <a:r>
              <a:rPr lang="pt-PT" sz="2400" dirty="0" smtClean="0"/>
              <a:t>digital 1</a:t>
            </a:r>
            <a:endParaRPr lang="pt-PT" sz="2400" dirty="0"/>
          </a:p>
        </p:txBody>
      </p:sp>
      <p:grpSp>
        <p:nvGrpSpPr>
          <p:cNvPr id="25" name="Group 24"/>
          <p:cNvGrpSpPr/>
          <p:nvPr/>
        </p:nvGrpSpPr>
        <p:grpSpPr>
          <a:xfrm>
            <a:off x="5076056" y="3212976"/>
            <a:ext cx="2664296" cy="3312368"/>
            <a:chOff x="5076056" y="3212976"/>
            <a:chExt cx="2664296" cy="3312368"/>
          </a:xfrm>
        </p:grpSpPr>
        <p:sp>
          <p:nvSpPr>
            <p:cNvPr id="8" name="Rectangle 7"/>
            <p:cNvSpPr/>
            <p:nvPr/>
          </p:nvSpPr>
          <p:spPr>
            <a:xfrm>
              <a:off x="5076056" y="3212976"/>
              <a:ext cx="2664296" cy="331236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Rectangle 8"/>
            <p:cNvSpPr/>
            <p:nvPr/>
          </p:nvSpPr>
          <p:spPr>
            <a:xfrm>
              <a:off x="5263925" y="3283528"/>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p:cNvSpPr/>
            <p:nvPr/>
          </p:nvSpPr>
          <p:spPr>
            <a:xfrm>
              <a:off x="5295083" y="4437112"/>
              <a:ext cx="2157237" cy="43204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p:cNvSpPr/>
            <p:nvPr/>
          </p:nvSpPr>
          <p:spPr>
            <a:xfrm>
              <a:off x="5263925" y="3643568"/>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Rectangle 15"/>
            <p:cNvSpPr/>
            <p:nvPr/>
          </p:nvSpPr>
          <p:spPr>
            <a:xfrm>
              <a:off x="5292080" y="4941168"/>
              <a:ext cx="2157237" cy="57606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7" name="Rectangle 16"/>
            <p:cNvSpPr/>
            <p:nvPr/>
          </p:nvSpPr>
          <p:spPr>
            <a:xfrm>
              <a:off x="5292080" y="5589240"/>
              <a:ext cx="2157237" cy="31318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9" name="Straight Connector 18"/>
            <p:cNvCxnSpPr/>
            <p:nvPr/>
          </p:nvCxnSpPr>
          <p:spPr>
            <a:xfrm>
              <a:off x="5295083" y="4005064"/>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292080" y="4149080"/>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292080" y="4293096"/>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292080" y="6021288"/>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292080" y="6173688"/>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436096" y="6326088"/>
              <a:ext cx="501053" cy="0"/>
            </a:xfrm>
            <a:prstGeom prst="line">
              <a:avLst/>
            </a:prstGeom>
            <a:ln w="38100">
              <a:solidFill>
                <a:srgbClr val="3366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83776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smtClean="0">
                <a:solidFill>
                  <a:srgbClr val="00B0F0"/>
                </a:solidFill>
              </a:rPr>
              <a:t>Previous</a:t>
            </a:r>
            <a:r>
              <a:rPr lang="pt-PT" sz="2000" dirty="0" smtClean="0">
                <a:solidFill>
                  <a:srgbClr val="00B0F0"/>
                </a:solidFill>
              </a:rPr>
              <a:t> </a:t>
            </a:r>
            <a:r>
              <a:rPr lang="pt-PT" sz="2000" dirty="0" err="1" smtClean="0">
                <a:solidFill>
                  <a:srgbClr val="00B0F0"/>
                </a:solidFill>
              </a:rPr>
              <a:t>Student</a:t>
            </a:r>
            <a:r>
              <a:rPr lang="pt-PT" sz="2000" dirty="0" smtClean="0">
                <a:solidFill>
                  <a:srgbClr val="00B0F0"/>
                </a:solidFill>
              </a:rPr>
              <a:t> </a:t>
            </a:r>
            <a:r>
              <a:rPr lang="pt-PT" sz="2000" dirty="0" err="1" smtClean="0">
                <a:solidFill>
                  <a:srgbClr val="00B0F0"/>
                </a:solidFill>
              </a:rPr>
              <a:t>text</a:t>
            </a:r>
            <a:r>
              <a:rPr lang="pt-PT" sz="2000" dirty="0" smtClean="0">
                <a:solidFill>
                  <a:srgbClr val="00B0F0"/>
                </a:solidFill>
              </a:rPr>
              <a:t> </a:t>
            </a:r>
            <a:r>
              <a:rPr lang="pt-PT" sz="2000" dirty="0" smtClean="0">
                <a:solidFill>
                  <a:srgbClr val="00B0F0"/>
                </a:solidFill>
              </a:rPr>
              <a:t>a: </a:t>
            </a:r>
            <a:r>
              <a:rPr lang="pt-PT" sz="2000" dirty="0" err="1" smtClean="0">
                <a:solidFill>
                  <a:srgbClr val="00B0F0"/>
                </a:solidFill>
              </a:rPr>
              <a:t>Graduate</a:t>
            </a:r>
            <a:r>
              <a:rPr lang="pt-PT" sz="2000" dirty="0" smtClean="0">
                <a:solidFill>
                  <a:srgbClr val="00B0F0"/>
                </a:solidFill>
              </a:rPr>
              <a:t> financial </a:t>
            </a:r>
            <a:r>
              <a:rPr lang="pt-PT" sz="2000" dirty="0" err="1" smtClean="0">
                <a:solidFill>
                  <a:srgbClr val="00B0F0"/>
                </a:solidFill>
              </a:rPr>
              <a:t>analyst</a:t>
            </a:r>
            <a:endParaRPr lang="pt-PT" sz="2000" dirty="0"/>
          </a:p>
        </p:txBody>
      </p:sp>
      <p:sp>
        <p:nvSpPr>
          <p:cNvPr id="6" name="TextBox 5"/>
          <p:cNvSpPr txBox="1"/>
          <p:nvPr/>
        </p:nvSpPr>
        <p:spPr>
          <a:xfrm>
            <a:off x="313285" y="1412071"/>
            <a:ext cx="2026467" cy="461665"/>
          </a:xfrm>
          <a:prstGeom prst="rect">
            <a:avLst/>
          </a:prstGeom>
          <a:solidFill>
            <a:srgbClr val="FFFF00"/>
          </a:solidFill>
        </p:spPr>
        <p:txBody>
          <a:bodyPr wrap="square" rtlCol="0">
            <a:spAutoFit/>
          </a:bodyPr>
          <a:lstStyle/>
          <a:p>
            <a:r>
              <a:rPr lang="pt-PT" sz="2400" dirty="0" err="1" smtClean="0"/>
              <a:t>Punctuation</a:t>
            </a:r>
            <a:endParaRPr lang="pt-PT" sz="2400" dirty="0"/>
          </a:p>
        </p:txBody>
      </p:sp>
      <p:sp>
        <p:nvSpPr>
          <p:cNvPr id="8" name="TextBox 7"/>
          <p:cNvSpPr txBox="1"/>
          <p:nvPr/>
        </p:nvSpPr>
        <p:spPr>
          <a:xfrm>
            <a:off x="395536" y="2182212"/>
            <a:ext cx="8064896" cy="3046988"/>
          </a:xfrm>
          <a:prstGeom prst="rect">
            <a:avLst/>
          </a:prstGeom>
          <a:noFill/>
        </p:spPr>
        <p:txBody>
          <a:bodyPr wrap="square" rtlCol="0">
            <a:spAutoFit/>
          </a:bodyPr>
          <a:lstStyle/>
          <a:p>
            <a:r>
              <a:rPr lang="pt-PT" sz="2400" dirty="0" smtClean="0"/>
              <a:t>I </a:t>
            </a:r>
            <a:r>
              <a:rPr lang="pt-PT" sz="2400" dirty="0" err="1" smtClean="0"/>
              <a:t>am</a:t>
            </a:r>
            <a:r>
              <a:rPr lang="pt-PT" sz="2400" dirty="0" smtClean="0"/>
              <a:t> </a:t>
            </a:r>
            <a:r>
              <a:rPr lang="pt-PT" sz="2400" dirty="0" err="1" smtClean="0"/>
              <a:t>currently</a:t>
            </a:r>
            <a:r>
              <a:rPr lang="pt-PT" sz="2400" dirty="0" smtClean="0"/>
              <a:t> </a:t>
            </a:r>
            <a:r>
              <a:rPr lang="pt-PT" sz="2400" dirty="0" err="1" smtClean="0"/>
              <a:t>studying</a:t>
            </a:r>
            <a:r>
              <a:rPr lang="pt-PT" sz="2400" dirty="0" smtClean="0"/>
              <a:t> </a:t>
            </a:r>
            <a:r>
              <a:rPr lang="pt-PT" sz="2400" dirty="0" err="1" smtClean="0"/>
              <a:t>my</a:t>
            </a:r>
            <a:r>
              <a:rPr lang="pt-PT" sz="2400" dirty="0" smtClean="0"/>
              <a:t> </a:t>
            </a:r>
            <a:r>
              <a:rPr lang="pt-PT" sz="2400" dirty="0" err="1" smtClean="0"/>
              <a:t>third</a:t>
            </a:r>
            <a:r>
              <a:rPr lang="pt-PT" sz="2400" dirty="0" smtClean="0"/>
              <a:t> </a:t>
            </a:r>
            <a:r>
              <a:rPr lang="pt-PT" sz="2400" dirty="0" err="1" smtClean="0"/>
              <a:t>year</a:t>
            </a:r>
            <a:r>
              <a:rPr lang="pt-PT" sz="2400" dirty="0" smtClean="0"/>
              <a:t> in </a:t>
            </a:r>
            <a:r>
              <a:rPr lang="pt-PT" sz="2400" dirty="0" err="1" smtClean="0"/>
              <a:t>the</a:t>
            </a:r>
            <a:r>
              <a:rPr lang="pt-PT" sz="2400" dirty="0" smtClean="0"/>
              <a:t> </a:t>
            </a:r>
            <a:r>
              <a:rPr lang="pt-PT" sz="2400" dirty="0" err="1" smtClean="0"/>
              <a:t>degree</a:t>
            </a:r>
            <a:r>
              <a:rPr lang="pt-PT" sz="2400" dirty="0" smtClean="0"/>
              <a:t> </a:t>
            </a:r>
            <a:r>
              <a:rPr lang="pt-PT" sz="2400" dirty="0" err="1" smtClean="0"/>
              <a:t>of</a:t>
            </a:r>
            <a:r>
              <a:rPr lang="pt-PT" sz="2400" dirty="0" smtClean="0"/>
              <a:t> Master </a:t>
            </a:r>
            <a:r>
              <a:rPr lang="pt-PT" sz="2400" dirty="0" err="1" smtClean="0"/>
              <a:t>of</a:t>
            </a:r>
            <a:r>
              <a:rPr lang="pt-PT" sz="2400" dirty="0" smtClean="0"/>
              <a:t> </a:t>
            </a:r>
            <a:r>
              <a:rPr lang="pt-PT" sz="2400" dirty="0" err="1" smtClean="0"/>
              <a:t>Science</a:t>
            </a:r>
            <a:r>
              <a:rPr lang="pt-PT" sz="2400" dirty="0" smtClean="0"/>
              <a:t> in Business </a:t>
            </a:r>
            <a:r>
              <a:rPr lang="pt-PT" sz="2400" dirty="0" err="1" smtClean="0"/>
              <a:t>and</a:t>
            </a:r>
            <a:r>
              <a:rPr lang="pt-PT" sz="2400" dirty="0" smtClean="0"/>
              <a:t> </a:t>
            </a:r>
            <a:r>
              <a:rPr lang="pt-PT" sz="2400" dirty="0" err="1" smtClean="0"/>
              <a:t>Economics</a:t>
            </a:r>
            <a:r>
              <a:rPr lang="pt-PT" sz="2400" dirty="0" smtClean="0"/>
              <a:t> </a:t>
            </a:r>
            <a:r>
              <a:rPr lang="pt-PT" sz="2400" dirty="0" err="1" smtClean="0"/>
              <a:t>at</a:t>
            </a:r>
            <a:r>
              <a:rPr lang="pt-PT" sz="2400" dirty="0" smtClean="0"/>
              <a:t> …. </a:t>
            </a:r>
            <a:r>
              <a:rPr lang="pt-PT" sz="2400" dirty="0" err="1" smtClean="0"/>
              <a:t>At</a:t>
            </a:r>
            <a:r>
              <a:rPr lang="pt-PT" sz="2400" dirty="0" smtClean="0"/>
              <a:t> </a:t>
            </a:r>
            <a:r>
              <a:rPr lang="pt-PT" sz="2400" dirty="0" err="1" smtClean="0"/>
              <a:t>this</a:t>
            </a:r>
            <a:r>
              <a:rPr lang="pt-PT" sz="2400" dirty="0" smtClean="0"/>
              <a:t> </a:t>
            </a:r>
            <a:r>
              <a:rPr lang="pt-PT" sz="2400" dirty="0" err="1" smtClean="0"/>
              <a:t>moment</a:t>
            </a:r>
            <a:r>
              <a:rPr lang="pt-PT" sz="2400" dirty="0" smtClean="0"/>
              <a:t>, I </a:t>
            </a:r>
            <a:r>
              <a:rPr lang="pt-PT" sz="2400" dirty="0" err="1" smtClean="0"/>
              <a:t>am</a:t>
            </a:r>
            <a:r>
              <a:rPr lang="pt-PT" sz="2400" dirty="0" smtClean="0"/>
              <a:t> </a:t>
            </a:r>
            <a:r>
              <a:rPr lang="pt-PT" sz="2400" dirty="0" err="1" smtClean="0"/>
              <a:t>also</a:t>
            </a:r>
            <a:r>
              <a:rPr lang="pt-PT" sz="2400" dirty="0" smtClean="0"/>
              <a:t> </a:t>
            </a:r>
            <a:r>
              <a:rPr lang="pt-PT" sz="2400" dirty="0" err="1" smtClean="0"/>
              <a:t>an</a:t>
            </a:r>
            <a:r>
              <a:rPr lang="pt-PT" sz="2400" dirty="0" smtClean="0"/>
              <a:t> </a:t>
            </a:r>
            <a:r>
              <a:rPr lang="pt-PT" sz="2400" dirty="0" err="1" smtClean="0"/>
              <a:t>exchange</a:t>
            </a:r>
            <a:r>
              <a:rPr lang="pt-PT" sz="2400" dirty="0" smtClean="0"/>
              <a:t> </a:t>
            </a:r>
            <a:r>
              <a:rPr lang="pt-PT" sz="2400" dirty="0" err="1" smtClean="0"/>
              <a:t>student</a:t>
            </a:r>
            <a:r>
              <a:rPr lang="pt-PT" sz="2400" dirty="0" smtClean="0"/>
              <a:t> </a:t>
            </a:r>
            <a:r>
              <a:rPr lang="pt-PT" sz="2400" dirty="0" err="1" smtClean="0"/>
              <a:t>at</a:t>
            </a:r>
            <a:r>
              <a:rPr lang="pt-PT" sz="2400" dirty="0" smtClean="0"/>
              <a:t> </a:t>
            </a:r>
            <a:r>
              <a:rPr lang="pt-PT" sz="2400" dirty="0" err="1" smtClean="0"/>
              <a:t>Lisbon</a:t>
            </a:r>
            <a:r>
              <a:rPr lang="pt-PT" sz="2400" dirty="0" smtClean="0"/>
              <a:t> </a:t>
            </a:r>
            <a:r>
              <a:rPr lang="pt-PT" sz="2400" dirty="0" err="1"/>
              <a:t>s</a:t>
            </a:r>
            <a:r>
              <a:rPr lang="pt-PT" sz="2400" dirty="0" err="1" smtClean="0"/>
              <a:t>chool</a:t>
            </a:r>
            <a:r>
              <a:rPr lang="pt-PT" sz="2400" dirty="0" smtClean="0"/>
              <a:t> </a:t>
            </a:r>
            <a:r>
              <a:rPr lang="pt-PT" sz="2400" dirty="0" err="1" smtClean="0"/>
              <a:t>of</a:t>
            </a:r>
            <a:r>
              <a:rPr lang="pt-PT" sz="2400" dirty="0" smtClean="0"/>
              <a:t> </a:t>
            </a:r>
            <a:r>
              <a:rPr lang="pt-PT" sz="2400" dirty="0" err="1" smtClean="0"/>
              <a:t>economics</a:t>
            </a:r>
            <a:r>
              <a:rPr lang="pt-PT" sz="2400" dirty="0" smtClean="0"/>
              <a:t> </a:t>
            </a:r>
            <a:r>
              <a:rPr lang="pt-PT" sz="2400" dirty="0" err="1" smtClean="0"/>
              <a:t>and</a:t>
            </a:r>
            <a:r>
              <a:rPr lang="pt-PT" sz="2400" dirty="0" smtClean="0"/>
              <a:t> management (ISEG), </a:t>
            </a:r>
            <a:r>
              <a:rPr lang="pt-PT" sz="2400" dirty="0" err="1" smtClean="0"/>
              <a:t>where</a:t>
            </a:r>
            <a:r>
              <a:rPr lang="pt-PT" sz="2400" dirty="0" smtClean="0"/>
              <a:t> I </a:t>
            </a:r>
            <a:r>
              <a:rPr lang="pt-PT" sz="2400" dirty="0" err="1" smtClean="0"/>
              <a:t>am</a:t>
            </a:r>
            <a:r>
              <a:rPr lang="pt-PT" sz="2400" dirty="0" smtClean="0"/>
              <a:t> </a:t>
            </a:r>
            <a:r>
              <a:rPr lang="pt-PT" sz="2400" dirty="0" err="1" smtClean="0"/>
              <a:t>studying</a:t>
            </a:r>
            <a:r>
              <a:rPr lang="pt-PT" sz="2400" dirty="0" smtClean="0"/>
              <a:t> business in </a:t>
            </a:r>
            <a:r>
              <a:rPr lang="pt-PT" sz="2400" dirty="0" err="1" smtClean="0"/>
              <a:t>finance</a:t>
            </a:r>
            <a:r>
              <a:rPr lang="pt-PT" sz="2400" dirty="0" smtClean="0"/>
              <a:t> </a:t>
            </a:r>
            <a:r>
              <a:rPr lang="pt-PT" sz="2400" dirty="0" err="1" smtClean="0"/>
              <a:t>and</a:t>
            </a:r>
            <a:r>
              <a:rPr lang="pt-PT" sz="2400" dirty="0" smtClean="0"/>
              <a:t> </a:t>
            </a:r>
            <a:r>
              <a:rPr lang="pt-PT" sz="2400" dirty="0" err="1" smtClean="0"/>
              <a:t>economics</a:t>
            </a:r>
            <a:r>
              <a:rPr lang="pt-PT" sz="2400" dirty="0" smtClean="0"/>
              <a:t> for </a:t>
            </a:r>
            <a:r>
              <a:rPr lang="pt-PT" sz="2400" dirty="0" err="1" smtClean="0"/>
              <a:t>one</a:t>
            </a:r>
            <a:r>
              <a:rPr lang="pt-PT" sz="2400" dirty="0" smtClean="0"/>
              <a:t> </a:t>
            </a:r>
            <a:r>
              <a:rPr lang="pt-PT" sz="2400" dirty="0" err="1" smtClean="0"/>
              <a:t>semester</a:t>
            </a:r>
            <a:r>
              <a:rPr lang="pt-PT" sz="2400" dirty="0" smtClean="0"/>
              <a:t>. </a:t>
            </a:r>
            <a:r>
              <a:rPr lang="pt-PT" sz="2400" dirty="0" err="1" smtClean="0"/>
              <a:t>Being</a:t>
            </a:r>
            <a:r>
              <a:rPr lang="pt-PT" sz="2400" dirty="0" smtClean="0"/>
              <a:t> </a:t>
            </a:r>
            <a:r>
              <a:rPr lang="pt-PT" sz="2400" dirty="0" err="1" smtClean="0"/>
              <a:t>an</a:t>
            </a:r>
            <a:r>
              <a:rPr lang="pt-PT" sz="2400" dirty="0" smtClean="0"/>
              <a:t> Erasmus </a:t>
            </a:r>
            <a:r>
              <a:rPr lang="pt-PT" sz="2400" dirty="0" err="1" smtClean="0"/>
              <a:t>student</a:t>
            </a:r>
            <a:r>
              <a:rPr lang="pt-PT" sz="2400" dirty="0" smtClean="0"/>
              <a:t> </a:t>
            </a:r>
            <a:r>
              <a:rPr lang="pt-PT" sz="2400" dirty="0" err="1" smtClean="0"/>
              <a:t>is</a:t>
            </a:r>
            <a:r>
              <a:rPr lang="pt-PT" sz="2400" dirty="0" smtClean="0"/>
              <a:t> </a:t>
            </a:r>
            <a:r>
              <a:rPr lang="pt-PT" sz="2400" dirty="0" err="1" smtClean="0"/>
              <a:t>one</a:t>
            </a:r>
            <a:r>
              <a:rPr lang="pt-PT" sz="2400" dirty="0" smtClean="0"/>
              <a:t> </a:t>
            </a:r>
            <a:r>
              <a:rPr lang="pt-PT" sz="2400" dirty="0" err="1" smtClean="0"/>
              <a:t>of</a:t>
            </a:r>
            <a:r>
              <a:rPr lang="pt-PT" sz="2400" dirty="0" smtClean="0"/>
              <a:t> </a:t>
            </a:r>
            <a:r>
              <a:rPr lang="pt-PT" sz="2400" dirty="0" err="1" smtClean="0"/>
              <a:t>the</a:t>
            </a:r>
            <a:r>
              <a:rPr lang="pt-PT" sz="2400" dirty="0" smtClean="0"/>
              <a:t> </a:t>
            </a:r>
            <a:r>
              <a:rPr lang="pt-PT" sz="2400" dirty="0" err="1" smtClean="0"/>
              <a:t>many</a:t>
            </a:r>
            <a:r>
              <a:rPr lang="pt-PT" sz="2400" dirty="0" smtClean="0"/>
              <a:t> </a:t>
            </a:r>
            <a:r>
              <a:rPr lang="pt-PT" sz="2400" dirty="0" err="1" smtClean="0"/>
              <a:t>examples</a:t>
            </a:r>
            <a:r>
              <a:rPr lang="pt-PT" sz="2400" dirty="0" smtClean="0"/>
              <a:t> </a:t>
            </a:r>
            <a:r>
              <a:rPr lang="pt-PT" sz="2400" dirty="0" err="1" smtClean="0"/>
              <a:t>of</a:t>
            </a:r>
            <a:r>
              <a:rPr lang="pt-PT" sz="2400" dirty="0" smtClean="0"/>
              <a:t> </a:t>
            </a:r>
            <a:r>
              <a:rPr lang="pt-PT" sz="2400" dirty="0" err="1" smtClean="0"/>
              <a:t>proving</a:t>
            </a:r>
            <a:r>
              <a:rPr lang="pt-PT" sz="2400" dirty="0" smtClean="0"/>
              <a:t> </a:t>
            </a:r>
            <a:r>
              <a:rPr lang="pt-PT" sz="2400" dirty="0" err="1" smtClean="0"/>
              <a:t>that</a:t>
            </a:r>
            <a:r>
              <a:rPr lang="pt-PT" sz="2400" dirty="0" smtClean="0"/>
              <a:t> I </a:t>
            </a:r>
            <a:r>
              <a:rPr lang="pt-PT" sz="2400" dirty="0" err="1" smtClean="0"/>
              <a:t>have</a:t>
            </a:r>
            <a:r>
              <a:rPr lang="pt-PT" sz="2400" dirty="0" smtClean="0"/>
              <a:t> </a:t>
            </a:r>
            <a:r>
              <a:rPr lang="pt-PT" sz="2400" dirty="0" err="1" smtClean="0"/>
              <a:t>the</a:t>
            </a:r>
            <a:r>
              <a:rPr lang="pt-PT" sz="2400" dirty="0" smtClean="0"/>
              <a:t> </a:t>
            </a:r>
            <a:r>
              <a:rPr lang="pt-PT" sz="2400" dirty="0" err="1" smtClean="0"/>
              <a:t>will</a:t>
            </a:r>
            <a:r>
              <a:rPr lang="pt-PT" sz="2400" dirty="0" smtClean="0"/>
              <a:t> to </a:t>
            </a:r>
            <a:r>
              <a:rPr lang="pt-PT" sz="2400" dirty="0" err="1" smtClean="0"/>
              <a:t>acquisition</a:t>
            </a:r>
            <a:r>
              <a:rPr lang="pt-PT" sz="2400" dirty="0" smtClean="0"/>
              <a:t> </a:t>
            </a:r>
            <a:r>
              <a:rPr lang="pt-PT" sz="2400" dirty="0" err="1" smtClean="0"/>
              <a:t>new</a:t>
            </a:r>
            <a:r>
              <a:rPr lang="pt-PT" sz="2400" dirty="0" smtClean="0"/>
              <a:t> </a:t>
            </a:r>
            <a:r>
              <a:rPr lang="pt-PT" sz="2400" dirty="0" err="1" smtClean="0"/>
              <a:t>attainments</a:t>
            </a:r>
            <a:r>
              <a:rPr lang="pt-PT" sz="2400" dirty="0" smtClean="0"/>
              <a:t>.</a:t>
            </a:r>
            <a:endParaRPr lang="pt-PT" sz="2400" dirty="0"/>
          </a:p>
        </p:txBody>
      </p:sp>
      <p:sp>
        <p:nvSpPr>
          <p:cNvPr id="9" name="TextBox 8"/>
          <p:cNvSpPr txBox="1"/>
          <p:nvPr/>
        </p:nvSpPr>
        <p:spPr>
          <a:xfrm>
            <a:off x="1475656" y="5373216"/>
            <a:ext cx="4824536" cy="1200329"/>
          </a:xfrm>
          <a:prstGeom prst="rect">
            <a:avLst/>
          </a:prstGeom>
          <a:solidFill>
            <a:srgbClr val="FFFF00"/>
          </a:solidFill>
        </p:spPr>
        <p:txBody>
          <a:bodyPr wrap="square" rtlCol="0">
            <a:spAutoFit/>
          </a:bodyPr>
          <a:lstStyle/>
          <a:p>
            <a:r>
              <a:rPr lang="pt-PT" sz="2400" dirty="0" smtClean="0"/>
              <a:t>DOESN’T MAKE THE MOST OF EXPERIENCE OR TAILOR IT TO THE JOB/COMPANY</a:t>
            </a:r>
            <a:endParaRPr lang="pt-PT" sz="2400" dirty="0"/>
          </a:p>
        </p:txBody>
      </p:sp>
      <p:sp>
        <p:nvSpPr>
          <p:cNvPr id="10" name="Oval 9"/>
          <p:cNvSpPr/>
          <p:nvPr/>
        </p:nvSpPr>
        <p:spPr>
          <a:xfrm>
            <a:off x="313285" y="3356992"/>
            <a:ext cx="5554859" cy="43204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Oval 10"/>
          <p:cNvSpPr/>
          <p:nvPr/>
        </p:nvSpPr>
        <p:spPr>
          <a:xfrm>
            <a:off x="611560" y="3944539"/>
            <a:ext cx="7848872" cy="11937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lide Number Placeholder 2"/>
          <p:cNvSpPr>
            <a:spLocks noGrp="1"/>
          </p:cNvSpPr>
          <p:nvPr>
            <p:ph type="sldNum" sz="quarter" idx="12"/>
          </p:nvPr>
        </p:nvSpPr>
        <p:spPr/>
        <p:txBody>
          <a:bodyPr/>
          <a:lstStyle/>
          <a:p>
            <a:fld id="{8AEAD054-9927-45A5-871A-CAABACE37F32}" type="slidenum">
              <a:rPr lang="pt-PT" smtClean="0"/>
              <a:pPr/>
              <a:t>30</a:t>
            </a:fld>
            <a:endParaRPr lang="pt-PT"/>
          </a:p>
        </p:txBody>
      </p:sp>
    </p:spTree>
    <p:extLst>
      <p:ext uri="{BB962C8B-B14F-4D97-AF65-F5344CB8AC3E}">
        <p14:creationId xmlns:p14="http://schemas.microsoft.com/office/powerpoint/2010/main" val="221748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000" dirty="0" err="1" smtClean="0">
                <a:solidFill>
                  <a:srgbClr val="00B0F0"/>
                </a:solidFill>
              </a:rPr>
              <a:t>Reformulated</a:t>
            </a:r>
            <a:r>
              <a:rPr lang="pt-PT" sz="2000" dirty="0" smtClean="0">
                <a:solidFill>
                  <a:srgbClr val="00B0F0"/>
                </a:solidFill>
              </a:rPr>
              <a:t> </a:t>
            </a:r>
            <a:r>
              <a:rPr lang="pt-PT" sz="2000" dirty="0" err="1" smtClean="0">
                <a:solidFill>
                  <a:srgbClr val="00B0F0"/>
                </a:solidFill>
              </a:rPr>
              <a:t>text</a:t>
            </a:r>
            <a:r>
              <a:rPr lang="pt-PT" sz="2000" dirty="0" smtClean="0">
                <a:solidFill>
                  <a:srgbClr val="00B0F0"/>
                </a:solidFill>
              </a:rPr>
              <a:t> </a:t>
            </a:r>
            <a:r>
              <a:rPr lang="pt-PT" sz="2000" dirty="0">
                <a:solidFill>
                  <a:srgbClr val="00B0F0"/>
                </a:solidFill>
              </a:rPr>
              <a:t>a</a:t>
            </a:r>
            <a:r>
              <a:rPr lang="pt-PT" sz="2000" dirty="0" smtClean="0">
                <a:solidFill>
                  <a:srgbClr val="00B0F0"/>
                </a:solidFill>
              </a:rPr>
              <a:t>: </a:t>
            </a:r>
            <a:r>
              <a:rPr lang="pt-PT" sz="2000" dirty="0" err="1">
                <a:solidFill>
                  <a:srgbClr val="00B0F0"/>
                </a:solidFill>
              </a:rPr>
              <a:t>Graduate</a:t>
            </a:r>
            <a:r>
              <a:rPr lang="pt-PT" sz="2000" dirty="0">
                <a:solidFill>
                  <a:srgbClr val="00B0F0"/>
                </a:solidFill>
              </a:rPr>
              <a:t> financial </a:t>
            </a:r>
            <a:r>
              <a:rPr lang="pt-PT" sz="2000" dirty="0" err="1">
                <a:solidFill>
                  <a:srgbClr val="00B0F0"/>
                </a:solidFill>
              </a:rPr>
              <a:t>analyst</a:t>
            </a:r>
            <a:endParaRPr lang="pt-PT" sz="2000" dirty="0"/>
          </a:p>
        </p:txBody>
      </p:sp>
      <p:sp>
        <p:nvSpPr>
          <p:cNvPr id="6" name="TextBox 5"/>
          <p:cNvSpPr txBox="1"/>
          <p:nvPr/>
        </p:nvSpPr>
        <p:spPr>
          <a:xfrm>
            <a:off x="5360132" y="1374910"/>
            <a:ext cx="2992288" cy="830997"/>
          </a:xfrm>
          <a:prstGeom prst="rect">
            <a:avLst/>
          </a:prstGeom>
          <a:solidFill>
            <a:srgbClr val="FFFF00"/>
          </a:solidFill>
        </p:spPr>
        <p:txBody>
          <a:bodyPr wrap="square" rtlCol="0">
            <a:spAutoFit/>
          </a:bodyPr>
          <a:lstStyle/>
          <a:p>
            <a:r>
              <a:rPr lang="pt-PT" sz="2400" dirty="0" smtClean="0"/>
              <a:t>SHOWS HOW CAN ADD VALUE</a:t>
            </a:r>
            <a:endParaRPr lang="pt-PT" sz="2400" dirty="0"/>
          </a:p>
        </p:txBody>
      </p:sp>
      <p:sp>
        <p:nvSpPr>
          <p:cNvPr id="8" name="TextBox 7"/>
          <p:cNvSpPr txBox="1"/>
          <p:nvPr/>
        </p:nvSpPr>
        <p:spPr>
          <a:xfrm>
            <a:off x="395536" y="2182212"/>
            <a:ext cx="8064896" cy="4524315"/>
          </a:xfrm>
          <a:prstGeom prst="rect">
            <a:avLst/>
          </a:prstGeom>
          <a:noFill/>
        </p:spPr>
        <p:txBody>
          <a:bodyPr wrap="square" rtlCol="0">
            <a:spAutoFit/>
          </a:bodyPr>
          <a:lstStyle/>
          <a:p>
            <a:r>
              <a:rPr lang="pt-PT" sz="2400" dirty="0" smtClean="0"/>
              <a:t>I </a:t>
            </a:r>
            <a:r>
              <a:rPr lang="pt-PT" sz="2400" dirty="0" err="1" smtClean="0"/>
              <a:t>am</a:t>
            </a:r>
            <a:r>
              <a:rPr lang="pt-PT" sz="2400" dirty="0" smtClean="0"/>
              <a:t> </a:t>
            </a:r>
            <a:r>
              <a:rPr lang="pt-PT" sz="2400" dirty="0" err="1" smtClean="0"/>
              <a:t>currently</a:t>
            </a:r>
            <a:r>
              <a:rPr lang="pt-PT" sz="2400" dirty="0" smtClean="0"/>
              <a:t> </a:t>
            </a:r>
            <a:r>
              <a:rPr lang="pt-PT" sz="2400" dirty="0" err="1" smtClean="0"/>
              <a:t>studying</a:t>
            </a:r>
            <a:r>
              <a:rPr lang="pt-PT" sz="2400" dirty="0" smtClean="0"/>
              <a:t> </a:t>
            </a:r>
            <a:r>
              <a:rPr lang="pt-PT" sz="2400" dirty="0" err="1" smtClean="0"/>
              <a:t>my</a:t>
            </a:r>
            <a:r>
              <a:rPr lang="pt-PT" sz="2400" dirty="0" smtClean="0"/>
              <a:t> </a:t>
            </a:r>
            <a:r>
              <a:rPr lang="pt-PT" sz="2400" dirty="0" err="1" smtClean="0"/>
              <a:t>third</a:t>
            </a:r>
            <a:r>
              <a:rPr lang="pt-PT" sz="2400" dirty="0" smtClean="0"/>
              <a:t> </a:t>
            </a:r>
            <a:r>
              <a:rPr lang="pt-PT" sz="2400" dirty="0" err="1" smtClean="0"/>
              <a:t>year</a:t>
            </a:r>
            <a:r>
              <a:rPr lang="pt-PT" sz="2400" dirty="0" smtClean="0"/>
              <a:t> in </a:t>
            </a:r>
            <a:r>
              <a:rPr lang="pt-PT" sz="2400" dirty="0" err="1" smtClean="0"/>
              <a:t>the</a:t>
            </a:r>
            <a:r>
              <a:rPr lang="pt-PT" sz="2400" dirty="0" smtClean="0"/>
              <a:t> </a:t>
            </a:r>
            <a:r>
              <a:rPr lang="pt-PT" sz="2400" dirty="0" err="1" smtClean="0"/>
              <a:t>degree</a:t>
            </a:r>
            <a:r>
              <a:rPr lang="pt-PT" sz="2400" dirty="0" smtClean="0"/>
              <a:t> </a:t>
            </a:r>
            <a:r>
              <a:rPr lang="pt-PT" sz="2400" dirty="0" err="1" smtClean="0"/>
              <a:t>of</a:t>
            </a:r>
            <a:r>
              <a:rPr lang="pt-PT" sz="2400" dirty="0" smtClean="0"/>
              <a:t> Master </a:t>
            </a:r>
            <a:r>
              <a:rPr lang="pt-PT" sz="2400" dirty="0" err="1" smtClean="0"/>
              <a:t>of</a:t>
            </a:r>
            <a:r>
              <a:rPr lang="pt-PT" sz="2400" dirty="0" smtClean="0"/>
              <a:t> </a:t>
            </a:r>
            <a:r>
              <a:rPr lang="pt-PT" sz="2400" dirty="0" err="1" smtClean="0"/>
              <a:t>Science</a:t>
            </a:r>
            <a:r>
              <a:rPr lang="pt-PT" sz="2400" dirty="0" smtClean="0"/>
              <a:t> in Business </a:t>
            </a:r>
            <a:r>
              <a:rPr lang="pt-PT" sz="2400" dirty="0" err="1" smtClean="0"/>
              <a:t>and</a:t>
            </a:r>
            <a:r>
              <a:rPr lang="pt-PT" sz="2400" dirty="0" smtClean="0"/>
              <a:t> </a:t>
            </a:r>
            <a:r>
              <a:rPr lang="pt-PT" sz="2400" dirty="0" err="1" smtClean="0"/>
              <a:t>Economics</a:t>
            </a:r>
            <a:r>
              <a:rPr lang="pt-PT" sz="2400" dirty="0" smtClean="0"/>
              <a:t> </a:t>
            </a:r>
            <a:r>
              <a:rPr lang="pt-PT" sz="2400" dirty="0" err="1" smtClean="0"/>
              <a:t>at</a:t>
            </a:r>
            <a:r>
              <a:rPr lang="pt-PT" sz="2400" dirty="0" smtClean="0"/>
              <a:t> …. </a:t>
            </a:r>
            <a:r>
              <a:rPr lang="pt-PT" sz="2400" dirty="0" err="1" smtClean="0"/>
              <a:t>At</a:t>
            </a:r>
            <a:r>
              <a:rPr lang="pt-PT" sz="2400" dirty="0" smtClean="0"/>
              <a:t> </a:t>
            </a:r>
            <a:r>
              <a:rPr lang="pt-PT" sz="2400" dirty="0" err="1" smtClean="0"/>
              <a:t>this</a:t>
            </a:r>
            <a:r>
              <a:rPr lang="pt-PT" sz="2400" dirty="0" smtClean="0"/>
              <a:t> </a:t>
            </a:r>
            <a:r>
              <a:rPr lang="pt-PT" sz="2400" dirty="0" err="1" smtClean="0"/>
              <a:t>moment</a:t>
            </a:r>
            <a:r>
              <a:rPr lang="pt-PT" sz="2400" dirty="0" smtClean="0"/>
              <a:t>, I </a:t>
            </a:r>
            <a:r>
              <a:rPr lang="pt-PT" sz="2400" dirty="0" err="1" smtClean="0"/>
              <a:t>am</a:t>
            </a:r>
            <a:r>
              <a:rPr lang="pt-PT" sz="2400" dirty="0" smtClean="0"/>
              <a:t> </a:t>
            </a:r>
            <a:r>
              <a:rPr lang="pt-PT" sz="2400" dirty="0" err="1" smtClean="0"/>
              <a:t>also</a:t>
            </a:r>
            <a:r>
              <a:rPr lang="pt-PT" sz="2400" dirty="0" smtClean="0"/>
              <a:t> </a:t>
            </a:r>
            <a:r>
              <a:rPr lang="pt-PT" sz="2400" dirty="0" err="1" smtClean="0"/>
              <a:t>an</a:t>
            </a:r>
            <a:r>
              <a:rPr lang="pt-PT" sz="2400" dirty="0" smtClean="0"/>
              <a:t> </a:t>
            </a:r>
            <a:r>
              <a:rPr lang="pt-PT" sz="2400" dirty="0" err="1" smtClean="0"/>
              <a:t>exchange</a:t>
            </a:r>
            <a:r>
              <a:rPr lang="pt-PT" sz="2400" dirty="0" smtClean="0"/>
              <a:t> </a:t>
            </a:r>
            <a:r>
              <a:rPr lang="pt-PT" sz="2400" dirty="0" err="1" smtClean="0"/>
              <a:t>student</a:t>
            </a:r>
            <a:r>
              <a:rPr lang="pt-PT" sz="2400" dirty="0" smtClean="0"/>
              <a:t> </a:t>
            </a:r>
            <a:r>
              <a:rPr lang="pt-PT" sz="2400" dirty="0" err="1" smtClean="0"/>
              <a:t>at</a:t>
            </a:r>
            <a:r>
              <a:rPr lang="pt-PT" sz="2400" dirty="0" smtClean="0"/>
              <a:t> </a:t>
            </a:r>
            <a:r>
              <a:rPr lang="pt-PT" sz="2400" dirty="0" err="1" smtClean="0"/>
              <a:t>Lisbon</a:t>
            </a:r>
            <a:r>
              <a:rPr lang="pt-PT" sz="2400" dirty="0" smtClean="0"/>
              <a:t> </a:t>
            </a:r>
            <a:r>
              <a:rPr lang="pt-PT" sz="2400" dirty="0" err="1" smtClean="0">
                <a:solidFill>
                  <a:srgbClr val="FF0000"/>
                </a:solidFill>
              </a:rPr>
              <a:t>S</a:t>
            </a:r>
            <a:r>
              <a:rPr lang="pt-PT" sz="2400" dirty="0" err="1" smtClean="0"/>
              <a:t>chool</a:t>
            </a:r>
            <a:r>
              <a:rPr lang="pt-PT" sz="2400" dirty="0" smtClean="0"/>
              <a:t> </a:t>
            </a:r>
            <a:r>
              <a:rPr lang="pt-PT" sz="2400" dirty="0" err="1" smtClean="0"/>
              <a:t>of</a:t>
            </a:r>
            <a:r>
              <a:rPr lang="pt-PT" sz="2400" dirty="0" smtClean="0"/>
              <a:t> </a:t>
            </a:r>
            <a:r>
              <a:rPr lang="pt-PT" sz="2400" dirty="0" err="1" smtClean="0">
                <a:solidFill>
                  <a:srgbClr val="FF0000"/>
                </a:solidFill>
              </a:rPr>
              <a:t>E</a:t>
            </a:r>
            <a:r>
              <a:rPr lang="pt-PT" sz="2400" dirty="0" err="1" smtClean="0"/>
              <a:t>conomics</a:t>
            </a:r>
            <a:r>
              <a:rPr lang="pt-PT" sz="2400" dirty="0" smtClean="0"/>
              <a:t> </a:t>
            </a:r>
            <a:r>
              <a:rPr lang="pt-PT" sz="2400" dirty="0" err="1" smtClean="0"/>
              <a:t>and</a:t>
            </a:r>
            <a:r>
              <a:rPr lang="pt-PT" sz="2400" dirty="0" smtClean="0"/>
              <a:t> </a:t>
            </a:r>
            <a:r>
              <a:rPr lang="pt-PT" sz="2400" dirty="0" smtClean="0">
                <a:solidFill>
                  <a:srgbClr val="FF0000"/>
                </a:solidFill>
              </a:rPr>
              <a:t>M</a:t>
            </a:r>
            <a:r>
              <a:rPr lang="pt-PT" sz="2400" dirty="0" smtClean="0"/>
              <a:t>anagement (ISEG), </a:t>
            </a:r>
            <a:r>
              <a:rPr lang="pt-PT" sz="2400" dirty="0" err="1" smtClean="0"/>
              <a:t>where</a:t>
            </a:r>
            <a:r>
              <a:rPr lang="pt-PT" sz="2400" dirty="0" smtClean="0"/>
              <a:t> I </a:t>
            </a:r>
            <a:r>
              <a:rPr lang="pt-PT" sz="2400" dirty="0" err="1" smtClean="0"/>
              <a:t>am</a:t>
            </a:r>
            <a:r>
              <a:rPr lang="pt-PT" sz="2400" dirty="0" smtClean="0"/>
              <a:t> </a:t>
            </a:r>
            <a:r>
              <a:rPr lang="pt-PT" sz="2400" dirty="0" err="1" smtClean="0"/>
              <a:t>studying</a:t>
            </a:r>
            <a:r>
              <a:rPr lang="pt-PT" sz="2400" dirty="0" smtClean="0"/>
              <a:t> business in </a:t>
            </a:r>
            <a:r>
              <a:rPr lang="pt-PT" sz="2400" dirty="0" err="1" smtClean="0"/>
              <a:t>finance</a:t>
            </a:r>
            <a:r>
              <a:rPr lang="pt-PT" sz="2400" dirty="0" smtClean="0"/>
              <a:t> </a:t>
            </a:r>
            <a:r>
              <a:rPr lang="pt-PT" sz="2400" dirty="0" err="1" smtClean="0"/>
              <a:t>and</a:t>
            </a:r>
            <a:r>
              <a:rPr lang="pt-PT" sz="2400" dirty="0" smtClean="0"/>
              <a:t> </a:t>
            </a:r>
            <a:r>
              <a:rPr lang="pt-PT" sz="2400" dirty="0" err="1" smtClean="0"/>
              <a:t>economics</a:t>
            </a:r>
            <a:r>
              <a:rPr lang="pt-PT" sz="2400" dirty="0" smtClean="0"/>
              <a:t> for </a:t>
            </a:r>
            <a:r>
              <a:rPr lang="pt-PT" sz="2400" dirty="0" err="1" smtClean="0"/>
              <a:t>one</a:t>
            </a:r>
            <a:r>
              <a:rPr lang="pt-PT" sz="2400" dirty="0" smtClean="0"/>
              <a:t> </a:t>
            </a:r>
            <a:r>
              <a:rPr lang="pt-PT" sz="2400" dirty="0" err="1" smtClean="0"/>
              <a:t>semester</a:t>
            </a:r>
            <a:r>
              <a:rPr lang="pt-PT" sz="2400" dirty="0" smtClean="0"/>
              <a:t>. </a:t>
            </a:r>
            <a:r>
              <a:rPr lang="pt-PT" sz="2400" dirty="0" err="1" smtClean="0">
                <a:solidFill>
                  <a:srgbClr val="3366FF"/>
                </a:solidFill>
              </a:rPr>
              <a:t>The</a:t>
            </a:r>
            <a:r>
              <a:rPr lang="pt-PT" sz="2400" dirty="0" smtClean="0">
                <a:solidFill>
                  <a:srgbClr val="3366FF"/>
                </a:solidFill>
              </a:rPr>
              <a:t> </a:t>
            </a:r>
            <a:r>
              <a:rPr lang="pt-PT" sz="2400" dirty="0" err="1" smtClean="0">
                <a:solidFill>
                  <a:srgbClr val="3366FF"/>
                </a:solidFill>
              </a:rPr>
              <a:t>experience</a:t>
            </a:r>
            <a:r>
              <a:rPr lang="pt-PT" sz="2400" dirty="0" smtClean="0">
                <a:solidFill>
                  <a:srgbClr val="3366FF"/>
                </a:solidFill>
              </a:rPr>
              <a:t> </a:t>
            </a:r>
            <a:r>
              <a:rPr lang="pt-PT" sz="2400" dirty="0" err="1" smtClean="0">
                <a:solidFill>
                  <a:srgbClr val="3366FF"/>
                </a:solidFill>
              </a:rPr>
              <a:t>has</a:t>
            </a:r>
            <a:r>
              <a:rPr lang="pt-PT" sz="2400" dirty="0" smtClean="0">
                <a:solidFill>
                  <a:srgbClr val="3366FF"/>
                </a:solidFill>
              </a:rPr>
              <a:t> </a:t>
            </a:r>
            <a:r>
              <a:rPr lang="pt-PT" sz="2400" dirty="0" err="1" smtClean="0">
                <a:solidFill>
                  <a:srgbClr val="3366FF"/>
                </a:solidFill>
              </a:rPr>
              <a:t>been</a:t>
            </a:r>
            <a:r>
              <a:rPr lang="pt-PT" sz="2400" dirty="0" smtClean="0">
                <a:solidFill>
                  <a:srgbClr val="3366FF"/>
                </a:solidFill>
              </a:rPr>
              <a:t> </a:t>
            </a:r>
            <a:r>
              <a:rPr lang="pt-PT" sz="2400" b="1" dirty="0" err="1" smtClean="0">
                <a:solidFill>
                  <a:srgbClr val="C00000"/>
                </a:solidFill>
              </a:rPr>
              <a:t>very</a:t>
            </a:r>
            <a:r>
              <a:rPr lang="pt-PT" sz="2400" b="1" dirty="0" smtClean="0">
                <a:solidFill>
                  <a:srgbClr val="C00000"/>
                </a:solidFill>
              </a:rPr>
              <a:t> </a:t>
            </a:r>
            <a:r>
              <a:rPr lang="pt-PT" sz="2400" b="1" dirty="0" err="1" smtClean="0">
                <a:solidFill>
                  <a:srgbClr val="C00000"/>
                </a:solidFill>
              </a:rPr>
              <a:t>rewarding</a:t>
            </a:r>
            <a:r>
              <a:rPr lang="pt-PT" sz="2400" dirty="0" smtClean="0">
                <a:solidFill>
                  <a:srgbClr val="3366FF"/>
                </a:solidFill>
              </a:rPr>
              <a:t>. </a:t>
            </a:r>
            <a:r>
              <a:rPr lang="pt-PT" sz="2400" dirty="0" err="1" smtClean="0">
                <a:solidFill>
                  <a:srgbClr val="3366FF"/>
                </a:solidFill>
              </a:rPr>
              <a:t>Not</a:t>
            </a:r>
            <a:r>
              <a:rPr lang="pt-PT" sz="2400" dirty="0" smtClean="0">
                <a:solidFill>
                  <a:srgbClr val="3366FF"/>
                </a:solidFill>
              </a:rPr>
              <a:t> </a:t>
            </a:r>
            <a:r>
              <a:rPr lang="pt-PT" sz="2400" dirty="0" err="1" smtClean="0">
                <a:solidFill>
                  <a:srgbClr val="3366FF"/>
                </a:solidFill>
              </a:rPr>
              <a:t>only</a:t>
            </a:r>
            <a:r>
              <a:rPr lang="pt-PT" sz="2400" dirty="0" smtClean="0">
                <a:solidFill>
                  <a:srgbClr val="3366FF"/>
                </a:solidFill>
              </a:rPr>
              <a:t> </a:t>
            </a:r>
            <a:r>
              <a:rPr lang="pt-PT" sz="2400" dirty="0" err="1" smtClean="0">
                <a:solidFill>
                  <a:srgbClr val="3366FF"/>
                </a:solidFill>
              </a:rPr>
              <a:t>have</a:t>
            </a:r>
            <a:r>
              <a:rPr lang="pt-PT" sz="2400" dirty="0" smtClean="0">
                <a:solidFill>
                  <a:srgbClr val="3366FF"/>
                </a:solidFill>
              </a:rPr>
              <a:t> I </a:t>
            </a:r>
            <a:r>
              <a:rPr lang="pt-PT" sz="2400" dirty="0" err="1" smtClean="0">
                <a:solidFill>
                  <a:srgbClr val="3366FF"/>
                </a:solidFill>
              </a:rPr>
              <a:t>met</a:t>
            </a:r>
            <a:r>
              <a:rPr lang="pt-PT" sz="2400" dirty="0" smtClean="0">
                <a:solidFill>
                  <a:srgbClr val="3366FF"/>
                </a:solidFill>
              </a:rPr>
              <a:t> </a:t>
            </a:r>
            <a:r>
              <a:rPr lang="pt-PT" sz="2400" dirty="0" err="1" smtClean="0">
                <a:solidFill>
                  <a:srgbClr val="3366FF"/>
                </a:solidFill>
              </a:rPr>
              <a:t>the</a:t>
            </a:r>
            <a:r>
              <a:rPr lang="pt-PT" sz="2400" dirty="0" smtClean="0">
                <a:solidFill>
                  <a:srgbClr val="3366FF"/>
                </a:solidFill>
              </a:rPr>
              <a:t> </a:t>
            </a:r>
            <a:r>
              <a:rPr lang="pt-PT" sz="2400" dirty="0" err="1" smtClean="0">
                <a:solidFill>
                  <a:srgbClr val="3366FF"/>
                </a:solidFill>
              </a:rPr>
              <a:t>challenges</a:t>
            </a:r>
            <a:r>
              <a:rPr lang="pt-PT" sz="2400" dirty="0" smtClean="0">
                <a:solidFill>
                  <a:srgbClr val="3366FF"/>
                </a:solidFill>
              </a:rPr>
              <a:t> I set for </a:t>
            </a:r>
            <a:r>
              <a:rPr lang="pt-PT" sz="2400" dirty="0" err="1" smtClean="0">
                <a:solidFill>
                  <a:srgbClr val="3366FF"/>
                </a:solidFill>
              </a:rPr>
              <a:t>myself</a:t>
            </a:r>
            <a:r>
              <a:rPr lang="pt-PT" sz="2400" dirty="0" smtClean="0">
                <a:solidFill>
                  <a:srgbClr val="3366FF"/>
                </a:solidFill>
              </a:rPr>
              <a:t>, </a:t>
            </a:r>
            <a:r>
              <a:rPr lang="pt-PT" sz="2400" dirty="0" err="1" smtClean="0">
                <a:solidFill>
                  <a:srgbClr val="3366FF"/>
                </a:solidFill>
              </a:rPr>
              <a:t>but</a:t>
            </a:r>
            <a:r>
              <a:rPr lang="pt-PT" sz="2400" dirty="0" smtClean="0">
                <a:solidFill>
                  <a:srgbClr val="3366FF"/>
                </a:solidFill>
              </a:rPr>
              <a:t> I </a:t>
            </a:r>
            <a:r>
              <a:rPr lang="pt-PT" sz="2400" dirty="0" err="1" smtClean="0">
                <a:solidFill>
                  <a:srgbClr val="3366FF"/>
                </a:solidFill>
              </a:rPr>
              <a:t>have</a:t>
            </a:r>
            <a:r>
              <a:rPr lang="pt-PT" sz="2400" dirty="0" smtClean="0">
                <a:solidFill>
                  <a:srgbClr val="3366FF"/>
                </a:solidFill>
              </a:rPr>
              <a:t> </a:t>
            </a:r>
            <a:r>
              <a:rPr lang="pt-PT" sz="2400" dirty="0" err="1" smtClean="0">
                <a:solidFill>
                  <a:srgbClr val="3366FF"/>
                </a:solidFill>
              </a:rPr>
              <a:t>also</a:t>
            </a:r>
            <a:r>
              <a:rPr lang="pt-PT" sz="2400" dirty="0" smtClean="0">
                <a:solidFill>
                  <a:srgbClr val="3366FF"/>
                </a:solidFill>
              </a:rPr>
              <a:t> </a:t>
            </a:r>
            <a:r>
              <a:rPr lang="pt-PT" sz="2400" dirty="0" err="1" smtClean="0">
                <a:solidFill>
                  <a:srgbClr val="3366FF"/>
                </a:solidFill>
              </a:rPr>
              <a:t>improved</a:t>
            </a:r>
            <a:r>
              <a:rPr lang="pt-PT" sz="2400" dirty="0" smtClean="0">
                <a:solidFill>
                  <a:srgbClr val="3366FF"/>
                </a:solidFill>
              </a:rPr>
              <a:t> </a:t>
            </a:r>
            <a:r>
              <a:rPr lang="pt-PT" sz="2400" dirty="0" err="1" smtClean="0">
                <a:solidFill>
                  <a:srgbClr val="3366FF"/>
                </a:solidFill>
              </a:rPr>
              <a:t>my</a:t>
            </a:r>
            <a:r>
              <a:rPr lang="pt-PT" sz="2400" dirty="0" smtClean="0">
                <a:solidFill>
                  <a:srgbClr val="3366FF"/>
                </a:solidFill>
              </a:rPr>
              <a:t> </a:t>
            </a:r>
            <a:r>
              <a:rPr lang="pt-PT" sz="2400" dirty="0" err="1" smtClean="0">
                <a:solidFill>
                  <a:srgbClr val="3366FF"/>
                </a:solidFill>
              </a:rPr>
              <a:t>language</a:t>
            </a:r>
            <a:r>
              <a:rPr lang="pt-PT" sz="2400" dirty="0" smtClean="0">
                <a:solidFill>
                  <a:srgbClr val="3366FF"/>
                </a:solidFill>
              </a:rPr>
              <a:t> </a:t>
            </a:r>
            <a:r>
              <a:rPr lang="pt-PT" sz="2400" dirty="0" err="1" smtClean="0">
                <a:solidFill>
                  <a:srgbClr val="3366FF"/>
                </a:solidFill>
              </a:rPr>
              <a:t>skills</a:t>
            </a:r>
            <a:r>
              <a:rPr lang="pt-PT" sz="2400" dirty="0" smtClean="0">
                <a:solidFill>
                  <a:srgbClr val="3366FF"/>
                </a:solidFill>
              </a:rPr>
              <a:t>, </a:t>
            </a:r>
            <a:r>
              <a:rPr lang="pt-PT" sz="2400" dirty="0" err="1" smtClean="0">
                <a:solidFill>
                  <a:srgbClr val="3366FF"/>
                </a:solidFill>
              </a:rPr>
              <a:t>both</a:t>
            </a:r>
            <a:r>
              <a:rPr lang="pt-PT" sz="2400" dirty="0" smtClean="0">
                <a:solidFill>
                  <a:srgbClr val="3366FF"/>
                </a:solidFill>
              </a:rPr>
              <a:t> </a:t>
            </a:r>
            <a:r>
              <a:rPr lang="pt-PT" sz="2400" dirty="0" err="1" smtClean="0">
                <a:solidFill>
                  <a:srgbClr val="3366FF"/>
                </a:solidFill>
              </a:rPr>
              <a:t>written</a:t>
            </a:r>
            <a:r>
              <a:rPr lang="pt-PT" sz="2400" dirty="0" smtClean="0">
                <a:solidFill>
                  <a:srgbClr val="3366FF"/>
                </a:solidFill>
              </a:rPr>
              <a:t> </a:t>
            </a:r>
            <a:r>
              <a:rPr lang="pt-PT" sz="2400" dirty="0" err="1" smtClean="0">
                <a:solidFill>
                  <a:srgbClr val="3366FF"/>
                </a:solidFill>
              </a:rPr>
              <a:t>and</a:t>
            </a:r>
            <a:r>
              <a:rPr lang="pt-PT" sz="2400" dirty="0" smtClean="0">
                <a:solidFill>
                  <a:srgbClr val="3366FF"/>
                </a:solidFill>
              </a:rPr>
              <a:t> </a:t>
            </a:r>
            <a:r>
              <a:rPr lang="pt-PT" sz="2400" dirty="0" err="1" smtClean="0">
                <a:solidFill>
                  <a:srgbClr val="3366FF"/>
                </a:solidFill>
              </a:rPr>
              <a:t>spoken</a:t>
            </a:r>
            <a:r>
              <a:rPr lang="pt-PT" sz="2400" dirty="0" smtClean="0">
                <a:solidFill>
                  <a:srgbClr val="3366FF"/>
                </a:solidFill>
              </a:rPr>
              <a:t>, </a:t>
            </a:r>
            <a:r>
              <a:rPr lang="pt-PT" sz="2400" dirty="0" err="1" smtClean="0">
                <a:solidFill>
                  <a:srgbClr val="3366FF"/>
                </a:solidFill>
              </a:rPr>
              <a:t>and</a:t>
            </a:r>
            <a:r>
              <a:rPr lang="pt-PT" sz="2400" dirty="0" smtClean="0">
                <a:solidFill>
                  <a:srgbClr val="3366FF"/>
                </a:solidFill>
              </a:rPr>
              <a:t> </a:t>
            </a:r>
            <a:r>
              <a:rPr lang="pt-PT" sz="2400" dirty="0" err="1" smtClean="0">
                <a:solidFill>
                  <a:srgbClr val="3366FF"/>
                </a:solidFill>
              </a:rPr>
              <a:t>gained</a:t>
            </a:r>
            <a:r>
              <a:rPr lang="pt-PT" sz="2400" dirty="0" smtClean="0">
                <a:solidFill>
                  <a:srgbClr val="3366FF"/>
                </a:solidFill>
              </a:rPr>
              <a:t> insights </a:t>
            </a:r>
            <a:r>
              <a:rPr lang="pt-PT" sz="2400" dirty="0" err="1" smtClean="0">
                <a:solidFill>
                  <a:srgbClr val="3366FF"/>
                </a:solidFill>
              </a:rPr>
              <a:t>into</a:t>
            </a:r>
            <a:r>
              <a:rPr lang="pt-PT" sz="2400" dirty="0" smtClean="0">
                <a:solidFill>
                  <a:srgbClr val="3366FF"/>
                </a:solidFill>
              </a:rPr>
              <a:t> Portuguese </a:t>
            </a:r>
            <a:r>
              <a:rPr lang="pt-PT" sz="2400" dirty="0" err="1" smtClean="0">
                <a:solidFill>
                  <a:srgbClr val="3366FF"/>
                </a:solidFill>
              </a:rPr>
              <a:t>culture</a:t>
            </a:r>
            <a:r>
              <a:rPr lang="pt-PT" sz="2400" dirty="0" smtClean="0">
                <a:solidFill>
                  <a:srgbClr val="3366FF"/>
                </a:solidFill>
              </a:rPr>
              <a:t> </a:t>
            </a:r>
            <a:r>
              <a:rPr lang="pt-PT" sz="2400" dirty="0" err="1" smtClean="0">
                <a:solidFill>
                  <a:srgbClr val="3366FF"/>
                </a:solidFill>
              </a:rPr>
              <a:t>and</a:t>
            </a:r>
            <a:r>
              <a:rPr lang="pt-PT" sz="2400" dirty="0" smtClean="0">
                <a:solidFill>
                  <a:srgbClr val="3366FF"/>
                </a:solidFill>
              </a:rPr>
              <a:t> </a:t>
            </a:r>
            <a:r>
              <a:rPr lang="pt-PT" sz="2400" dirty="0" err="1" smtClean="0">
                <a:solidFill>
                  <a:srgbClr val="3366FF"/>
                </a:solidFill>
              </a:rPr>
              <a:t>ways</a:t>
            </a:r>
            <a:r>
              <a:rPr lang="pt-PT" sz="2400" dirty="0" smtClean="0">
                <a:solidFill>
                  <a:srgbClr val="3366FF"/>
                </a:solidFill>
              </a:rPr>
              <a:t> </a:t>
            </a:r>
            <a:r>
              <a:rPr lang="pt-PT" sz="2400" dirty="0" err="1" smtClean="0">
                <a:solidFill>
                  <a:srgbClr val="3366FF"/>
                </a:solidFill>
              </a:rPr>
              <a:t>of</a:t>
            </a:r>
            <a:r>
              <a:rPr lang="pt-PT" sz="2400" dirty="0" smtClean="0">
                <a:solidFill>
                  <a:srgbClr val="3366FF"/>
                </a:solidFill>
              </a:rPr>
              <a:t> </a:t>
            </a:r>
            <a:r>
              <a:rPr lang="pt-PT" sz="2400" dirty="0" err="1" smtClean="0">
                <a:solidFill>
                  <a:srgbClr val="3366FF"/>
                </a:solidFill>
              </a:rPr>
              <a:t>working</a:t>
            </a:r>
            <a:r>
              <a:rPr lang="pt-PT" sz="2400" dirty="0" smtClean="0">
                <a:solidFill>
                  <a:srgbClr val="3366FF"/>
                </a:solidFill>
              </a:rPr>
              <a:t>. As a </a:t>
            </a:r>
            <a:r>
              <a:rPr lang="pt-PT" sz="2400" dirty="0" err="1" smtClean="0">
                <a:solidFill>
                  <a:srgbClr val="3366FF"/>
                </a:solidFill>
              </a:rPr>
              <a:t>result</a:t>
            </a:r>
            <a:r>
              <a:rPr lang="pt-PT" sz="2400" dirty="0" smtClean="0">
                <a:solidFill>
                  <a:srgbClr val="3366FF"/>
                </a:solidFill>
              </a:rPr>
              <a:t>, I </a:t>
            </a:r>
            <a:r>
              <a:rPr lang="pt-PT" sz="2400" dirty="0" err="1" smtClean="0">
                <a:solidFill>
                  <a:srgbClr val="3366FF"/>
                </a:solidFill>
              </a:rPr>
              <a:t>have</a:t>
            </a:r>
            <a:r>
              <a:rPr lang="pt-PT" sz="2400" dirty="0" smtClean="0">
                <a:solidFill>
                  <a:srgbClr val="3366FF"/>
                </a:solidFill>
              </a:rPr>
              <a:t> </a:t>
            </a:r>
            <a:r>
              <a:rPr lang="pt-PT" sz="2400" dirty="0" err="1" smtClean="0">
                <a:solidFill>
                  <a:srgbClr val="3366FF"/>
                </a:solidFill>
              </a:rPr>
              <a:t>developed</a:t>
            </a:r>
            <a:r>
              <a:rPr lang="pt-PT" sz="2400" dirty="0" smtClean="0">
                <a:solidFill>
                  <a:srgbClr val="3366FF"/>
                </a:solidFill>
              </a:rPr>
              <a:t> </a:t>
            </a:r>
            <a:r>
              <a:rPr lang="pt-PT" sz="2400" b="1" dirty="0" smtClean="0">
                <a:solidFill>
                  <a:srgbClr val="C00000"/>
                </a:solidFill>
              </a:rPr>
              <a:t>a </a:t>
            </a:r>
            <a:r>
              <a:rPr lang="pt-PT" sz="2400" b="1" dirty="0" err="1" smtClean="0">
                <a:solidFill>
                  <a:srgbClr val="C00000"/>
                </a:solidFill>
              </a:rPr>
              <a:t>good</a:t>
            </a:r>
            <a:r>
              <a:rPr lang="pt-PT" sz="2400" b="1" dirty="0" smtClean="0">
                <a:solidFill>
                  <a:srgbClr val="C00000"/>
                </a:solidFill>
              </a:rPr>
              <a:t> </a:t>
            </a:r>
            <a:r>
              <a:rPr lang="pt-PT" sz="2400" b="1" dirty="0" err="1" smtClean="0">
                <a:solidFill>
                  <a:srgbClr val="C00000"/>
                </a:solidFill>
              </a:rPr>
              <a:t>understanding</a:t>
            </a:r>
            <a:r>
              <a:rPr lang="pt-PT" sz="2400" dirty="0" smtClean="0">
                <a:solidFill>
                  <a:srgbClr val="3366FF"/>
                </a:solidFill>
              </a:rPr>
              <a:t> </a:t>
            </a:r>
            <a:r>
              <a:rPr lang="pt-PT" sz="2400" dirty="0" err="1" smtClean="0">
                <a:solidFill>
                  <a:srgbClr val="3366FF"/>
                </a:solidFill>
              </a:rPr>
              <a:t>of</a:t>
            </a:r>
            <a:r>
              <a:rPr lang="pt-PT" sz="2400" dirty="0" smtClean="0">
                <a:solidFill>
                  <a:srgbClr val="3366FF"/>
                </a:solidFill>
              </a:rPr>
              <a:t> </a:t>
            </a:r>
            <a:r>
              <a:rPr lang="pt-PT" sz="2400" dirty="0" err="1" smtClean="0">
                <a:solidFill>
                  <a:srgbClr val="3366FF"/>
                </a:solidFill>
              </a:rPr>
              <a:t>both</a:t>
            </a:r>
            <a:r>
              <a:rPr lang="pt-PT" sz="2400" dirty="0" smtClean="0">
                <a:solidFill>
                  <a:srgbClr val="3366FF"/>
                </a:solidFill>
              </a:rPr>
              <a:t> Portuguese </a:t>
            </a:r>
            <a:r>
              <a:rPr lang="pt-PT" sz="2400" dirty="0" err="1" smtClean="0">
                <a:solidFill>
                  <a:srgbClr val="3366FF"/>
                </a:solidFill>
              </a:rPr>
              <a:t>and</a:t>
            </a:r>
            <a:r>
              <a:rPr lang="pt-PT" sz="2400" dirty="0" smtClean="0">
                <a:solidFill>
                  <a:srgbClr val="3366FF"/>
                </a:solidFill>
              </a:rPr>
              <a:t> </a:t>
            </a:r>
            <a:r>
              <a:rPr lang="pt-PT" sz="2400" dirty="0" err="1" smtClean="0">
                <a:solidFill>
                  <a:srgbClr val="3366FF"/>
                </a:solidFill>
              </a:rPr>
              <a:t>French</a:t>
            </a:r>
            <a:r>
              <a:rPr lang="pt-PT" sz="2400" dirty="0" smtClean="0">
                <a:solidFill>
                  <a:srgbClr val="3366FF"/>
                </a:solidFill>
              </a:rPr>
              <a:t> business </a:t>
            </a:r>
            <a:r>
              <a:rPr lang="pt-PT" sz="2400" dirty="0" err="1" smtClean="0">
                <a:solidFill>
                  <a:srgbClr val="3366FF"/>
                </a:solidFill>
              </a:rPr>
              <a:t>practices</a:t>
            </a:r>
            <a:r>
              <a:rPr lang="pt-PT" sz="2400" dirty="0" smtClean="0">
                <a:solidFill>
                  <a:srgbClr val="3366FF"/>
                </a:solidFill>
              </a:rPr>
              <a:t>.</a:t>
            </a:r>
            <a:endParaRPr lang="pt-PT" sz="2400" dirty="0"/>
          </a:p>
        </p:txBody>
      </p:sp>
      <p:sp>
        <p:nvSpPr>
          <p:cNvPr id="11" name="Oval 10"/>
          <p:cNvSpPr/>
          <p:nvPr/>
        </p:nvSpPr>
        <p:spPr>
          <a:xfrm>
            <a:off x="503548" y="3930153"/>
            <a:ext cx="7848872" cy="27763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3" name="Slide Number Placeholder 2"/>
          <p:cNvSpPr>
            <a:spLocks noGrp="1"/>
          </p:cNvSpPr>
          <p:nvPr>
            <p:ph type="sldNum" sz="quarter" idx="12"/>
          </p:nvPr>
        </p:nvSpPr>
        <p:spPr/>
        <p:txBody>
          <a:bodyPr/>
          <a:lstStyle/>
          <a:p>
            <a:fld id="{8AEAD054-9927-45A5-871A-CAABACE37F32}" type="slidenum">
              <a:rPr lang="pt-PT" smtClean="0"/>
              <a:pPr/>
              <a:t>31</a:t>
            </a:fld>
            <a:endParaRPr lang="pt-PT"/>
          </a:p>
        </p:txBody>
      </p:sp>
      <p:sp>
        <p:nvSpPr>
          <p:cNvPr id="7" name="TextBox 6"/>
          <p:cNvSpPr txBox="1"/>
          <p:nvPr/>
        </p:nvSpPr>
        <p:spPr>
          <a:xfrm>
            <a:off x="5512532" y="5087506"/>
            <a:ext cx="2992288" cy="461665"/>
          </a:xfrm>
          <a:prstGeom prst="rect">
            <a:avLst/>
          </a:prstGeom>
          <a:solidFill>
            <a:srgbClr val="FFFF00"/>
          </a:solidFill>
        </p:spPr>
        <p:txBody>
          <a:bodyPr wrap="square" rtlCol="0">
            <a:spAutoFit/>
          </a:bodyPr>
          <a:lstStyle/>
          <a:p>
            <a:r>
              <a:rPr lang="pt-PT" sz="2400" dirty="0" smtClean="0"/>
              <a:t>EVALUATION</a:t>
            </a:r>
            <a:endParaRPr lang="pt-PT" sz="2400" dirty="0"/>
          </a:p>
        </p:txBody>
      </p:sp>
    </p:spTree>
    <p:extLst>
      <p:ext uri="{BB962C8B-B14F-4D97-AF65-F5344CB8AC3E}">
        <p14:creationId xmlns:p14="http://schemas.microsoft.com/office/powerpoint/2010/main" val="209358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pt-PT" sz="2400" dirty="0" err="1" smtClean="0">
                <a:solidFill>
                  <a:srgbClr val="3366FF"/>
                </a:solidFill>
              </a:rPr>
              <a:t>Previous</a:t>
            </a:r>
            <a:r>
              <a:rPr lang="pt-PT" sz="2400" dirty="0" smtClean="0">
                <a:solidFill>
                  <a:srgbClr val="3366FF"/>
                </a:solidFill>
              </a:rPr>
              <a:t> </a:t>
            </a:r>
            <a:r>
              <a:rPr lang="pt-PT" sz="2400" dirty="0" err="1" smtClean="0">
                <a:solidFill>
                  <a:srgbClr val="3366FF"/>
                </a:solidFill>
              </a:rPr>
              <a:t>student</a:t>
            </a:r>
            <a:r>
              <a:rPr lang="pt-PT" sz="2400" dirty="0" smtClean="0">
                <a:solidFill>
                  <a:srgbClr val="3366FF"/>
                </a:solidFill>
              </a:rPr>
              <a:t> </a:t>
            </a:r>
            <a:r>
              <a:rPr lang="pt-PT" sz="2400" dirty="0" err="1" smtClean="0">
                <a:solidFill>
                  <a:srgbClr val="3366FF"/>
                </a:solidFill>
              </a:rPr>
              <a:t>text</a:t>
            </a:r>
            <a:r>
              <a:rPr lang="pt-PT" sz="2400" dirty="0" smtClean="0">
                <a:solidFill>
                  <a:srgbClr val="3366FF"/>
                </a:solidFill>
              </a:rPr>
              <a:t> </a:t>
            </a:r>
            <a:r>
              <a:rPr lang="pt-PT" sz="2400" dirty="0" smtClean="0">
                <a:solidFill>
                  <a:srgbClr val="3366FF"/>
                </a:solidFill>
              </a:rPr>
              <a:t>b: </a:t>
            </a:r>
            <a:r>
              <a:rPr lang="pt-PT" sz="2400" dirty="0" err="1">
                <a:solidFill>
                  <a:srgbClr val="00B0F0"/>
                </a:solidFill>
              </a:rPr>
              <a:t>Graduate</a:t>
            </a:r>
            <a:r>
              <a:rPr lang="pt-PT" sz="2400" dirty="0">
                <a:solidFill>
                  <a:srgbClr val="00B0F0"/>
                </a:solidFill>
              </a:rPr>
              <a:t> financial </a:t>
            </a:r>
            <a:r>
              <a:rPr lang="pt-PT" sz="2400" dirty="0" err="1">
                <a:solidFill>
                  <a:srgbClr val="00B0F0"/>
                </a:solidFill>
              </a:rPr>
              <a:t>analyst</a:t>
            </a:r>
            <a:endParaRPr lang="pt-PT" sz="2400" dirty="0">
              <a:solidFill>
                <a:srgbClr val="3366FF"/>
              </a:solidFill>
            </a:endParaRPr>
          </a:p>
        </p:txBody>
      </p:sp>
      <p:sp>
        <p:nvSpPr>
          <p:cNvPr id="3" name="Content Placeholder 2"/>
          <p:cNvSpPr>
            <a:spLocks noGrp="1"/>
          </p:cNvSpPr>
          <p:nvPr>
            <p:ph idx="1"/>
          </p:nvPr>
        </p:nvSpPr>
        <p:spPr>
          <a:xfrm>
            <a:off x="457200" y="1052736"/>
            <a:ext cx="8229600" cy="2016224"/>
          </a:xfrm>
        </p:spPr>
        <p:txBody>
          <a:bodyPr/>
          <a:lstStyle/>
          <a:p>
            <a:pPr marL="0" indent="0">
              <a:buNone/>
            </a:pPr>
            <a:r>
              <a:rPr lang="en-GB" sz="2800" dirty="0" smtClean="0"/>
              <a:t>Moreover, I am organized, reliable, dedicated and I’ve got the sense of responsibility. I gave dance lesson during a year in a boarding school in … a few years after being a girl scout.</a:t>
            </a:r>
          </a:p>
        </p:txBody>
      </p:sp>
      <p:sp>
        <p:nvSpPr>
          <p:cNvPr id="4" name="TextBox 3"/>
          <p:cNvSpPr txBox="1"/>
          <p:nvPr/>
        </p:nvSpPr>
        <p:spPr>
          <a:xfrm>
            <a:off x="5292080" y="1052736"/>
            <a:ext cx="3456384" cy="830997"/>
          </a:xfrm>
          <a:prstGeom prst="rect">
            <a:avLst/>
          </a:prstGeom>
          <a:solidFill>
            <a:srgbClr val="FFFF00"/>
          </a:solidFill>
        </p:spPr>
        <p:txBody>
          <a:bodyPr wrap="square" rtlCol="0">
            <a:spAutoFit/>
          </a:bodyPr>
          <a:lstStyle/>
          <a:p>
            <a:r>
              <a:rPr lang="pt-PT" sz="2400" dirty="0" smtClean="0"/>
              <a:t>READER MUST INFER THE CONNECTION</a:t>
            </a:r>
            <a:endParaRPr lang="pt-PT" sz="2400" dirty="0"/>
          </a:p>
        </p:txBody>
      </p:sp>
      <p:sp>
        <p:nvSpPr>
          <p:cNvPr id="5" name="Oval 4"/>
          <p:cNvSpPr/>
          <p:nvPr/>
        </p:nvSpPr>
        <p:spPr>
          <a:xfrm>
            <a:off x="519452" y="2060848"/>
            <a:ext cx="8280920" cy="12241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683568" y="5976985"/>
            <a:ext cx="5832648" cy="461665"/>
          </a:xfrm>
          <a:prstGeom prst="rect">
            <a:avLst/>
          </a:prstGeom>
          <a:solidFill>
            <a:srgbClr val="FFFF00"/>
          </a:solidFill>
        </p:spPr>
        <p:txBody>
          <a:bodyPr wrap="square" rtlCol="0">
            <a:spAutoFit/>
          </a:bodyPr>
          <a:lstStyle/>
          <a:p>
            <a:r>
              <a:rPr lang="pt-PT" sz="2400" dirty="0" smtClean="0"/>
              <a:t>CONNECTION CLEAR …   </a:t>
            </a:r>
            <a:r>
              <a:rPr lang="pt-PT" sz="2400" dirty="0" err="1" smtClean="0"/>
              <a:t>but</a:t>
            </a:r>
            <a:endParaRPr lang="pt-PT" sz="2400" dirty="0"/>
          </a:p>
        </p:txBody>
      </p:sp>
      <p:sp>
        <p:nvSpPr>
          <p:cNvPr id="7" name="TextBox 6"/>
          <p:cNvSpPr txBox="1"/>
          <p:nvPr/>
        </p:nvSpPr>
        <p:spPr>
          <a:xfrm>
            <a:off x="519452" y="3284984"/>
            <a:ext cx="8136904" cy="2677656"/>
          </a:xfrm>
          <a:prstGeom prst="rect">
            <a:avLst/>
          </a:prstGeom>
          <a:noFill/>
        </p:spPr>
        <p:txBody>
          <a:bodyPr wrap="square" rtlCol="0">
            <a:spAutoFit/>
          </a:bodyPr>
          <a:lstStyle/>
          <a:p>
            <a:pPr marL="0" indent="0">
              <a:buNone/>
            </a:pPr>
            <a:r>
              <a:rPr lang="en-GB" sz="2800" dirty="0">
                <a:solidFill>
                  <a:srgbClr val="3366FF"/>
                </a:solidFill>
              </a:rPr>
              <a:t>Revised </a:t>
            </a:r>
            <a:r>
              <a:rPr lang="en-GB" sz="2800" dirty="0" smtClean="0">
                <a:solidFill>
                  <a:srgbClr val="3366FF"/>
                </a:solidFill>
              </a:rPr>
              <a:t>text </a:t>
            </a:r>
            <a:r>
              <a:rPr lang="en-GB" sz="2800" dirty="0" smtClean="0">
                <a:solidFill>
                  <a:srgbClr val="3366FF"/>
                </a:solidFill>
              </a:rPr>
              <a:t>b</a:t>
            </a:r>
            <a:endParaRPr lang="en-GB" sz="2800" dirty="0">
              <a:solidFill>
                <a:srgbClr val="3366FF"/>
              </a:solidFill>
            </a:endParaRPr>
          </a:p>
          <a:p>
            <a:pPr marL="0" indent="0">
              <a:buNone/>
            </a:pPr>
            <a:r>
              <a:rPr lang="en-GB" sz="2800" dirty="0"/>
              <a:t>Moreover, I am organized, reliable, dedicated and I have a strong sense of responsibility. </a:t>
            </a:r>
            <a:r>
              <a:rPr lang="en-GB" sz="2800" b="1" dirty="0">
                <a:solidFill>
                  <a:srgbClr val="C00000"/>
                </a:solidFill>
              </a:rPr>
              <a:t>I developed these skills at a young age when</a:t>
            </a:r>
            <a:r>
              <a:rPr lang="en-GB" sz="2800" dirty="0">
                <a:solidFill>
                  <a:srgbClr val="7030A0"/>
                </a:solidFill>
              </a:rPr>
              <a:t> </a:t>
            </a:r>
            <a:r>
              <a:rPr lang="en-GB" sz="2800" dirty="0"/>
              <a:t>I gave dance lessons at a boarding school in ... a few years after being a girl scout. </a:t>
            </a:r>
          </a:p>
        </p:txBody>
      </p:sp>
      <p:sp>
        <p:nvSpPr>
          <p:cNvPr id="8" name="Slide Number Placeholder 7"/>
          <p:cNvSpPr>
            <a:spLocks noGrp="1"/>
          </p:cNvSpPr>
          <p:nvPr>
            <p:ph type="sldNum" sz="quarter" idx="12"/>
          </p:nvPr>
        </p:nvSpPr>
        <p:spPr/>
        <p:txBody>
          <a:bodyPr/>
          <a:lstStyle/>
          <a:p>
            <a:fld id="{8AEAD054-9927-45A5-871A-CAABACE37F32}" type="slidenum">
              <a:rPr lang="pt-PT" smtClean="0"/>
              <a:pPr/>
              <a:t>32</a:t>
            </a:fld>
            <a:endParaRPr lang="pt-PT"/>
          </a:p>
        </p:txBody>
      </p:sp>
    </p:spTree>
    <p:extLst>
      <p:ext uri="{BB962C8B-B14F-4D97-AF65-F5344CB8AC3E}">
        <p14:creationId xmlns:p14="http://schemas.microsoft.com/office/powerpoint/2010/main" val="34300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pt-PT" sz="2800" dirty="0" err="1" smtClean="0">
                <a:solidFill>
                  <a:srgbClr val="3366FF"/>
                </a:solidFill>
              </a:rPr>
              <a:t>Revised</a:t>
            </a:r>
            <a:r>
              <a:rPr lang="pt-PT" sz="2800" dirty="0" smtClean="0">
                <a:solidFill>
                  <a:srgbClr val="3366FF"/>
                </a:solidFill>
              </a:rPr>
              <a:t> </a:t>
            </a:r>
            <a:r>
              <a:rPr lang="pt-PT" sz="2800" dirty="0" err="1" smtClean="0">
                <a:solidFill>
                  <a:srgbClr val="3366FF"/>
                </a:solidFill>
              </a:rPr>
              <a:t>text</a:t>
            </a:r>
            <a:r>
              <a:rPr lang="pt-PT" sz="2800" dirty="0" smtClean="0">
                <a:solidFill>
                  <a:srgbClr val="3366FF"/>
                </a:solidFill>
              </a:rPr>
              <a:t> </a:t>
            </a:r>
            <a:r>
              <a:rPr lang="pt-PT" sz="2800" dirty="0" smtClean="0">
                <a:solidFill>
                  <a:srgbClr val="3366FF"/>
                </a:solidFill>
              </a:rPr>
              <a:t>b: </a:t>
            </a:r>
            <a:r>
              <a:rPr lang="pt-PT" sz="2800" dirty="0" err="1">
                <a:solidFill>
                  <a:srgbClr val="00B0F0"/>
                </a:solidFill>
              </a:rPr>
              <a:t>Graduate</a:t>
            </a:r>
            <a:r>
              <a:rPr lang="pt-PT" sz="2800" dirty="0">
                <a:solidFill>
                  <a:srgbClr val="00B0F0"/>
                </a:solidFill>
              </a:rPr>
              <a:t> financial </a:t>
            </a:r>
            <a:r>
              <a:rPr lang="pt-PT" sz="2800" dirty="0" err="1">
                <a:solidFill>
                  <a:srgbClr val="00B0F0"/>
                </a:solidFill>
              </a:rPr>
              <a:t>analyst</a:t>
            </a:r>
            <a:endParaRPr lang="pt-PT" sz="2800" dirty="0">
              <a:solidFill>
                <a:srgbClr val="3366FF"/>
              </a:solidFill>
            </a:endParaRPr>
          </a:p>
        </p:txBody>
      </p:sp>
      <p:sp>
        <p:nvSpPr>
          <p:cNvPr id="3" name="Content Placeholder 2"/>
          <p:cNvSpPr>
            <a:spLocks noGrp="1"/>
          </p:cNvSpPr>
          <p:nvPr>
            <p:ph idx="1"/>
          </p:nvPr>
        </p:nvSpPr>
        <p:spPr>
          <a:xfrm>
            <a:off x="457200" y="1052736"/>
            <a:ext cx="8229600" cy="3600400"/>
          </a:xfrm>
        </p:spPr>
        <p:txBody>
          <a:bodyPr/>
          <a:lstStyle/>
          <a:p>
            <a:pPr marL="0" indent="0">
              <a:buNone/>
            </a:pPr>
            <a:r>
              <a:rPr lang="en-GB" sz="2800" dirty="0" smtClean="0"/>
              <a:t>Moreover</a:t>
            </a:r>
            <a:r>
              <a:rPr lang="en-GB" sz="2800" dirty="0"/>
              <a:t>, I am organized, reliable, dedicated and </a:t>
            </a:r>
            <a:r>
              <a:rPr lang="en-GB" sz="2800" dirty="0" smtClean="0"/>
              <a:t>I have a strong </a:t>
            </a:r>
            <a:r>
              <a:rPr lang="en-GB" sz="2800" dirty="0"/>
              <a:t>sense of </a:t>
            </a:r>
            <a:r>
              <a:rPr lang="en-GB" sz="2800" dirty="0" smtClean="0"/>
              <a:t>responsibility. I developed these skills at a young age when I gave dance lessons at a boarding school in ... a few years after being a girl scout. The experience taught me to pay close attention to my work and </a:t>
            </a:r>
            <a:r>
              <a:rPr lang="en-GB" sz="2800" b="1" dirty="0" smtClean="0">
                <a:solidFill>
                  <a:srgbClr val="C00000"/>
                </a:solidFill>
              </a:rPr>
              <a:t>the importance of </a:t>
            </a:r>
            <a:r>
              <a:rPr lang="en-GB" sz="2800" dirty="0" smtClean="0"/>
              <a:t>clarity in communication.</a:t>
            </a:r>
            <a:endParaRPr lang="en-GB" sz="2800" dirty="0"/>
          </a:p>
        </p:txBody>
      </p:sp>
      <p:sp>
        <p:nvSpPr>
          <p:cNvPr id="5" name="Oval 4"/>
          <p:cNvSpPr/>
          <p:nvPr/>
        </p:nvSpPr>
        <p:spPr>
          <a:xfrm>
            <a:off x="462840" y="2780928"/>
            <a:ext cx="8280920"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TextBox 5"/>
          <p:cNvSpPr txBox="1"/>
          <p:nvPr/>
        </p:nvSpPr>
        <p:spPr>
          <a:xfrm>
            <a:off x="4572856" y="4437112"/>
            <a:ext cx="3456384" cy="1569660"/>
          </a:xfrm>
          <a:prstGeom prst="rect">
            <a:avLst/>
          </a:prstGeom>
          <a:solidFill>
            <a:srgbClr val="FFFF00"/>
          </a:solidFill>
        </p:spPr>
        <p:txBody>
          <a:bodyPr wrap="square" rtlCol="0">
            <a:spAutoFit/>
          </a:bodyPr>
          <a:lstStyle/>
          <a:p>
            <a:r>
              <a:rPr lang="pt-PT" sz="2400" dirty="0" smtClean="0"/>
              <a:t>TRANSFERABLE SKILLS TO WRITING (ATTENTION TO DETAIL)</a:t>
            </a:r>
            <a:endParaRPr lang="pt-PT" sz="2400" dirty="0"/>
          </a:p>
        </p:txBody>
      </p:sp>
      <p:sp>
        <p:nvSpPr>
          <p:cNvPr id="7" name="Slide Number Placeholder 6"/>
          <p:cNvSpPr>
            <a:spLocks noGrp="1"/>
          </p:cNvSpPr>
          <p:nvPr>
            <p:ph type="sldNum" sz="quarter" idx="12"/>
          </p:nvPr>
        </p:nvSpPr>
        <p:spPr/>
        <p:txBody>
          <a:bodyPr/>
          <a:lstStyle/>
          <a:p>
            <a:fld id="{8AEAD054-9927-45A5-871A-CAABACE37F32}" type="slidenum">
              <a:rPr lang="pt-PT" smtClean="0"/>
              <a:pPr/>
              <a:t>33</a:t>
            </a:fld>
            <a:endParaRPr lang="pt-PT"/>
          </a:p>
        </p:txBody>
      </p:sp>
      <p:sp>
        <p:nvSpPr>
          <p:cNvPr id="8" name="TextBox 7"/>
          <p:cNvSpPr txBox="1"/>
          <p:nvPr/>
        </p:nvSpPr>
        <p:spPr>
          <a:xfrm>
            <a:off x="827584" y="4437112"/>
            <a:ext cx="2992288" cy="461665"/>
          </a:xfrm>
          <a:prstGeom prst="rect">
            <a:avLst/>
          </a:prstGeom>
          <a:solidFill>
            <a:srgbClr val="FFFF00"/>
          </a:solidFill>
        </p:spPr>
        <p:txBody>
          <a:bodyPr wrap="square" rtlCol="0">
            <a:spAutoFit/>
          </a:bodyPr>
          <a:lstStyle/>
          <a:p>
            <a:r>
              <a:rPr lang="pt-PT" sz="2400" dirty="0" smtClean="0"/>
              <a:t>EVALUATION</a:t>
            </a:r>
            <a:endParaRPr lang="pt-PT" sz="2400" dirty="0"/>
          </a:p>
        </p:txBody>
      </p:sp>
    </p:spTree>
    <p:extLst>
      <p:ext uri="{BB962C8B-B14F-4D97-AF65-F5344CB8AC3E}">
        <p14:creationId xmlns:p14="http://schemas.microsoft.com/office/powerpoint/2010/main" val="196700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pt-PT" sz="2800" dirty="0" err="1" smtClean="0">
                <a:solidFill>
                  <a:srgbClr val="3366FF"/>
                </a:solidFill>
              </a:rPr>
              <a:t>Previous</a:t>
            </a:r>
            <a:r>
              <a:rPr lang="pt-PT" sz="2800" dirty="0" smtClean="0">
                <a:solidFill>
                  <a:srgbClr val="3366FF"/>
                </a:solidFill>
              </a:rPr>
              <a:t> </a:t>
            </a:r>
            <a:r>
              <a:rPr lang="pt-PT" sz="2800" dirty="0" err="1" smtClean="0">
                <a:solidFill>
                  <a:srgbClr val="3366FF"/>
                </a:solidFill>
              </a:rPr>
              <a:t>student</a:t>
            </a:r>
            <a:r>
              <a:rPr lang="pt-PT" sz="2800" dirty="0" smtClean="0">
                <a:solidFill>
                  <a:srgbClr val="3366FF"/>
                </a:solidFill>
              </a:rPr>
              <a:t> </a:t>
            </a:r>
            <a:r>
              <a:rPr lang="pt-PT" sz="2800" dirty="0" err="1" smtClean="0">
                <a:solidFill>
                  <a:srgbClr val="3366FF"/>
                </a:solidFill>
              </a:rPr>
              <a:t>text</a:t>
            </a:r>
            <a:r>
              <a:rPr lang="pt-PT" sz="2800" dirty="0" smtClean="0">
                <a:solidFill>
                  <a:srgbClr val="3366FF"/>
                </a:solidFill>
              </a:rPr>
              <a:t> </a:t>
            </a:r>
            <a:r>
              <a:rPr lang="pt-PT" sz="2800" dirty="0" smtClean="0">
                <a:solidFill>
                  <a:srgbClr val="3366FF"/>
                </a:solidFill>
              </a:rPr>
              <a:t>c: </a:t>
            </a:r>
            <a:r>
              <a:rPr lang="pt-PT" sz="2800" dirty="0" err="1">
                <a:solidFill>
                  <a:srgbClr val="00B0F0"/>
                </a:solidFill>
              </a:rPr>
              <a:t>Graduate</a:t>
            </a:r>
            <a:r>
              <a:rPr lang="pt-PT" sz="2800" dirty="0">
                <a:solidFill>
                  <a:srgbClr val="00B0F0"/>
                </a:solidFill>
              </a:rPr>
              <a:t> financial </a:t>
            </a:r>
            <a:r>
              <a:rPr lang="pt-PT" sz="2800" dirty="0" err="1">
                <a:solidFill>
                  <a:srgbClr val="00B0F0"/>
                </a:solidFill>
              </a:rPr>
              <a:t>analyst</a:t>
            </a:r>
            <a:endParaRPr lang="pt-PT" sz="2800" dirty="0">
              <a:solidFill>
                <a:srgbClr val="3366FF"/>
              </a:solidFill>
            </a:endParaRPr>
          </a:p>
        </p:txBody>
      </p:sp>
      <p:sp>
        <p:nvSpPr>
          <p:cNvPr id="3" name="Content Placeholder 2"/>
          <p:cNvSpPr>
            <a:spLocks noGrp="1"/>
          </p:cNvSpPr>
          <p:nvPr>
            <p:ph idx="1"/>
          </p:nvPr>
        </p:nvSpPr>
        <p:spPr>
          <a:xfrm>
            <a:off x="457200" y="1052736"/>
            <a:ext cx="8229600" cy="2016224"/>
          </a:xfrm>
        </p:spPr>
        <p:txBody>
          <a:bodyPr/>
          <a:lstStyle/>
          <a:p>
            <a:pPr marL="0" indent="0">
              <a:buNone/>
            </a:pPr>
            <a:r>
              <a:rPr lang="en-GB" sz="2800" dirty="0" smtClean="0"/>
              <a:t>My current job is in a Pharmacy where I am a sales assistant. I also try to do an outstanding job there, where I am also responsible for arranging the supplies of medicine and drugs and ensure they are in the right condition. Medicines and drugs are product that requires constant monitoring and precision in storage as there is no margin for error.</a:t>
            </a:r>
          </a:p>
        </p:txBody>
      </p:sp>
      <p:sp>
        <p:nvSpPr>
          <p:cNvPr id="4" name="TextBox 3"/>
          <p:cNvSpPr txBox="1"/>
          <p:nvPr/>
        </p:nvSpPr>
        <p:spPr>
          <a:xfrm>
            <a:off x="2627784" y="4149080"/>
            <a:ext cx="3456384" cy="1200329"/>
          </a:xfrm>
          <a:prstGeom prst="rect">
            <a:avLst/>
          </a:prstGeom>
          <a:solidFill>
            <a:srgbClr val="FFFF00"/>
          </a:solidFill>
        </p:spPr>
        <p:txBody>
          <a:bodyPr wrap="square" rtlCol="0">
            <a:spAutoFit/>
          </a:bodyPr>
          <a:lstStyle/>
          <a:p>
            <a:r>
              <a:rPr lang="pt-PT" sz="2400" dirty="0" smtClean="0"/>
              <a:t>NO SPECIFIC LINK TO JOB /COMPANY BUSINESS</a:t>
            </a:r>
          </a:p>
        </p:txBody>
      </p:sp>
      <p:sp>
        <p:nvSpPr>
          <p:cNvPr id="6" name="TextBox 5"/>
          <p:cNvSpPr txBox="1"/>
          <p:nvPr/>
        </p:nvSpPr>
        <p:spPr>
          <a:xfrm>
            <a:off x="1691680" y="5599428"/>
            <a:ext cx="5832648" cy="461665"/>
          </a:xfrm>
          <a:prstGeom prst="rect">
            <a:avLst/>
          </a:prstGeom>
          <a:solidFill>
            <a:srgbClr val="FFFF00"/>
          </a:solidFill>
        </p:spPr>
        <p:txBody>
          <a:bodyPr wrap="square" rtlCol="0">
            <a:spAutoFit/>
          </a:bodyPr>
          <a:lstStyle/>
          <a:p>
            <a:r>
              <a:rPr lang="pt-PT" sz="2400" dirty="0"/>
              <a:t>HOW DOES THIS ADD VALUE?</a:t>
            </a:r>
          </a:p>
        </p:txBody>
      </p:sp>
      <p:sp>
        <p:nvSpPr>
          <p:cNvPr id="8" name="Slide Number Placeholder 7"/>
          <p:cNvSpPr>
            <a:spLocks noGrp="1"/>
          </p:cNvSpPr>
          <p:nvPr>
            <p:ph type="sldNum" sz="quarter" idx="12"/>
          </p:nvPr>
        </p:nvSpPr>
        <p:spPr/>
        <p:txBody>
          <a:bodyPr/>
          <a:lstStyle/>
          <a:p>
            <a:fld id="{8AEAD054-9927-45A5-871A-CAABACE37F32}" type="slidenum">
              <a:rPr lang="pt-PT" smtClean="0"/>
              <a:pPr/>
              <a:t>34</a:t>
            </a:fld>
            <a:endParaRPr lang="pt-PT"/>
          </a:p>
        </p:txBody>
      </p:sp>
    </p:spTree>
    <p:extLst>
      <p:ext uri="{BB962C8B-B14F-4D97-AF65-F5344CB8AC3E}">
        <p14:creationId xmlns:p14="http://schemas.microsoft.com/office/powerpoint/2010/main" val="91688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pt-PT" sz="2800" dirty="0" err="1" smtClean="0">
                <a:solidFill>
                  <a:srgbClr val="3366FF"/>
                </a:solidFill>
              </a:rPr>
              <a:t>Revised</a:t>
            </a:r>
            <a:r>
              <a:rPr lang="pt-PT" sz="2800" dirty="0" smtClean="0">
                <a:solidFill>
                  <a:srgbClr val="3366FF"/>
                </a:solidFill>
              </a:rPr>
              <a:t> </a:t>
            </a:r>
            <a:r>
              <a:rPr lang="pt-PT" sz="2800" dirty="0" err="1" smtClean="0">
                <a:solidFill>
                  <a:srgbClr val="3366FF"/>
                </a:solidFill>
              </a:rPr>
              <a:t>student</a:t>
            </a:r>
            <a:r>
              <a:rPr lang="pt-PT" sz="2800" dirty="0" smtClean="0">
                <a:solidFill>
                  <a:srgbClr val="3366FF"/>
                </a:solidFill>
              </a:rPr>
              <a:t> </a:t>
            </a:r>
            <a:r>
              <a:rPr lang="pt-PT" sz="2800" dirty="0" err="1" smtClean="0">
                <a:solidFill>
                  <a:srgbClr val="3366FF"/>
                </a:solidFill>
              </a:rPr>
              <a:t>text</a:t>
            </a:r>
            <a:r>
              <a:rPr lang="pt-PT" sz="2800" dirty="0" smtClean="0">
                <a:solidFill>
                  <a:srgbClr val="3366FF"/>
                </a:solidFill>
              </a:rPr>
              <a:t> </a:t>
            </a:r>
            <a:r>
              <a:rPr lang="pt-PT" sz="2800" dirty="0" smtClean="0">
                <a:solidFill>
                  <a:srgbClr val="3366FF"/>
                </a:solidFill>
              </a:rPr>
              <a:t>c: </a:t>
            </a:r>
            <a:r>
              <a:rPr lang="pt-PT" sz="2800" dirty="0" err="1">
                <a:solidFill>
                  <a:srgbClr val="00B0F0"/>
                </a:solidFill>
              </a:rPr>
              <a:t>Graduate</a:t>
            </a:r>
            <a:r>
              <a:rPr lang="pt-PT" sz="2800" dirty="0">
                <a:solidFill>
                  <a:srgbClr val="00B0F0"/>
                </a:solidFill>
              </a:rPr>
              <a:t> financial </a:t>
            </a:r>
            <a:r>
              <a:rPr lang="pt-PT" sz="2800" dirty="0" err="1">
                <a:solidFill>
                  <a:srgbClr val="00B0F0"/>
                </a:solidFill>
              </a:rPr>
              <a:t>analyst</a:t>
            </a:r>
            <a:endParaRPr lang="pt-PT" sz="2800" dirty="0">
              <a:solidFill>
                <a:srgbClr val="3366FF"/>
              </a:solidFill>
            </a:endParaRPr>
          </a:p>
        </p:txBody>
      </p:sp>
      <p:sp>
        <p:nvSpPr>
          <p:cNvPr id="3" name="Content Placeholder 2"/>
          <p:cNvSpPr>
            <a:spLocks noGrp="1"/>
          </p:cNvSpPr>
          <p:nvPr>
            <p:ph idx="1"/>
          </p:nvPr>
        </p:nvSpPr>
        <p:spPr>
          <a:xfrm>
            <a:off x="457200" y="1052736"/>
            <a:ext cx="8229600" cy="2016224"/>
          </a:xfrm>
        </p:spPr>
        <p:txBody>
          <a:bodyPr/>
          <a:lstStyle/>
          <a:p>
            <a:pPr marL="0" indent="0">
              <a:buNone/>
            </a:pPr>
            <a:r>
              <a:rPr lang="en-GB" sz="2800" dirty="0" smtClean="0"/>
              <a:t>My current job is in a </a:t>
            </a:r>
            <a:r>
              <a:rPr lang="en-GB" sz="2800" dirty="0" smtClean="0">
                <a:solidFill>
                  <a:srgbClr val="00B050"/>
                </a:solidFill>
              </a:rPr>
              <a:t>p</a:t>
            </a:r>
            <a:r>
              <a:rPr lang="en-GB" sz="2800" dirty="0" smtClean="0"/>
              <a:t>harmacy where I am a sales assistant. I also try to do an outstanding job there, where I am </a:t>
            </a:r>
            <a:r>
              <a:rPr lang="en-GB" sz="2800" strike="sngStrike" dirty="0" smtClean="0">
                <a:solidFill>
                  <a:srgbClr val="00B050"/>
                </a:solidFill>
              </a:rPr>
              <a:t>also</a:t>
            </a:r>
            <a:r>
              <a:rPr lang="en-GB" sz="2800" dirty="0" smtClean="0">
                <a:solidFill>
                  <a:srgbClr val="00B050"/>
                </a:solidFill>
              </a:rPr>
              <a:t> </a:t>
            </a:r>
            <a:r>
              <a:rPr lang="en-GB" sz="2800" dirty="0" smtClean="0"/>
              <a:t>responsible for arranging the supplies of medicine and drugs and </a:t>
            </a:r>
            <a:r>
              <a:rPr lang="en-GB" sz="2800" dirty="0" smtClean="0">
                <a:solidFill>
                  <a:srgbClr val="00B050"/>
                </a:solidFill>
              </a:rPr>
              <a:t>ensuring</a:t>
            </a:r>
            <a:r>
              <a:rPr lang="en-GB" sz="2800" dirty="0" smtClean="0"/>
              <a:t> they are in the right condition. </a:t>
            </a:r>
          </a:p>
        </p:txBody>
      </p:sp>
      <p:sp>
        <p:nvSpPr>
          <p:cNvPr id="7" name="TextBox 6"/>
          <p:cNvSpPr txBox="1"/>
          <p:nvPr/>
        </p:nvSpPr>
        <p:spPr>
          <a:xfrm>
            <a:off x="416999" y="2780928"/>
            <a:ext cx="8136904" cy="2677656"/>
          </a:xfrm>
          <a:prstGeom prst="rect">
            <a:avLst/>
          </a:prstGeom>
          <a:noFill/>
        </p:spPr>
        <p:txBody>
          <a:bodyPr wrap="square" rtlCol="0">
            <a:spAutoFit/>
          </a:bodyPr>
          <a:lstStyle/>
          <a:p>
            <a:pPr marL="0" indent="0">
              <a:buNone/>
            </a:pPr>
            <a:r>
              <a:rPr lang="en-GB" sz="2800" dirty="0" smtClean="0"/>
              <a:t>					Because medicines and drugs require constant monitoring and precision in storage, </a:t>
            </a:r>
            <a:r>
              <a:rPr lang="en-GB" sz="2800" dirty="0" smtClean="0">
                <a:solidFill>
                  <a:srgbClr val="3366FF"/>
                </a:solidFill>
              </a:rPr>
              <a:t>I have developed a strong eye for detail and am well aware of the importance of accuracy in reports and records for a business.</a:t>
            </a:r>
            <a:endParaRPr lang="en-GB" sz="2800" dirty="0">
              <a:solidFill>
                <a:srgbClr val="3366FF"/>
              </a:solidFill>
            </a:endParaRPr>
          </a:p>
        </p:txBody>
      </p:sp>
      <p:sp>
        <p:nvSpPr>
          <p:cNvPr id="8" name="Slide Number Placeholder 7"/>
          <p:cNvSpPr>
            <a:spLocks noGrp="1"/>
          </p:cNvSpPr>
          <p:nvPr>
            <p:ph type="sldNum" sz="quarter" idx="12"/>
          </p:nvPr>
        </p:nvSpPr>
        <p:spPr/>
        <p:txBody>
          <a:bodyPr/>
          <a:lstStyle/>
          <a:p>
            <a:fld id="{8AEAD054-9927-45A5-871A-CAABACE37F32}" type="slidenum">
              <a:rPr lang="pt-PT" smtClean="0"/>
              <a:pPr/>
              <a:t>35</a:t>
            </a:fld>
            <a:endParaRPr lang="pt-PT"/>
          </a:p>
        </p:txBody>
      </p:sp>
      <p:sp>
        <p:nvSpPr>
          <p:cNvPr id="9" name="TextBox 8"/>
          <p:cNvSpPr txBox="1"/>
          <p:nvPr/>
        </p:nvSpPr>
        <p:spPr>
          <a:xfrm>
            <a:off x="3995936" y="5013176"/>
            <a:ext cx="3456384" cy="1569660"/>
          </a:xfrm>
          <a:prstGeom prst="rect">
            <a:avLst/>
          </a:prstGeom>
          <a:solidFill>
            <a:srgbClr val="FFFF00"/>
          </a:solidFill>
        </p:spPr>
        <p:txBody>
          <a:bodyPr wrap="square" rtlCol="0">
            <a:spAutoFit/>
          </a:bodyPr>
          <a:lstStyle/>
          <a:p>
            <a:r>
              <a:rPr lang="pt-PT" sz="2400" dirty="0" smtClean="0"/>
              <a:t>TRANSFERABLE SKILLS TO REPORT WRITING (ATTENTION TO DETAIL)</a:t>
            </a:r>
            <a:endParaRPr lang="pt-PT" sz="2400" dirty="0"/>
          </a:p>
        </p:txBody>
      </p:sp>
    </p:spTree>
    <p:extLst>
      <p:ext uri="{BB962C8B-B14F-4D97-AF65-F5344CB8AC3E}">
        <p14:creationId xmlns:p14="http://schemas.microsoft.com/office/powerpoint/2010/main" val="695452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sp>
        <p:nvSpPr>
          <p:cNvPr id="3" name="Subtitle 2"/>
          <p:cNvSpPr>
            <a:spLocks noGrp="1"/>
          </p:cNvSpPr>
          <p:nvPr>
            <p:ph sz="half" idx="1"/>
          </p:nvPr>
        </p:nvSpPr>
        <p:spPr>
          <a:xfrm>
            <a:off x="457200" y="1600200"/>
            <a:ext cx="3178696" cy="4525963"/>
          </a:xfrm>
        </p:spPr>
        <p:txBody>
          <a:bodyPr/>
          <a:lstStyle/>
          <a:p>
            <a:pPr marL="0" indent="0">
              <a:buNone/>
            </a:pPr>
            <a:r>
              <a:rPr lang="pt-PT" sz="2400" dirty="0" err="1" smtClean="0">
                <a:solidFill>
                  <a:srgbClr val="FFC000"/>
                </a:solidFill>
              </a:rPr>
              <a:t>Introduce</a:t>
            </a:r>
            <a:r>
              <a:rPr lang="pt-PT" sz="2400" dirty="0" smtClean="0">
                <a:solidFill>
                  <a:srgbClr val="FFC000"/>
                </a:solidFill>
              </a:rPr>
              <a:t> </a:t>
            </a:r>
            <a:r>
              <a:rPr lang="pt-PT" sz="2400" dirty="0" err="1" smtClean="0">
                <a:solidFill>
                  <a:srgbClr val="FFC000"/>
                </a:solidFill>
              </a:rPr>
              <a:t>experience</a:t>
            </a:r>
            <a:endParaRPr lang="pt-PT" sz="2400" dirty="0" smtClean="0">
              <a:solidFill>
                <a:srgbClr val="FFC000"/>
              </a:solidFill>
            </a:endParaRPr>
          </a:p>
          <a:p>
            <a:pPr marL="0" indent="0">
              <a:buNone/>
            </a:pPr>
            <a:endParaRPr lang="pt-PT" dirty="0" smtClean="0"/>
          </a:p>
          <a:p>
            <a:pPr marL="0" indent="0">
              <a:buNone/>
            </a:pPr>
            <a:r>
              <a:rPr lang="pt-PT" dirty="0" err="1" smtClean="0">
                <a:solidFill>
                  <a:srgbClr val="7030A0"/>
                </a:solidFill>
              </a:rPr>
              <a:t>Evaluate</a:t>
            </a:r>
            <a:r>
              <a:rPr lang="pt-PT" dirty="0" smtClean="0">
                <a:solidFill>
                  <a:srgbClr val="7030A0"/>
                </a:solidFill>
              </a:rPr>
              <a:t> </a:t>
            </a:r>
            <a:r>
              <a:rPr lang="pt-PT" dirty="0" err="1" smtClean="0">
                <a:solidFill>
                  <a:srgbClr val="7030A0"/>
                </a:solidFill>
              </a:rPr>
              <a:t>experience</a:t>
            </a:r>
            <a:endParaRPr lang="pt-PT" dirty="0" smtClean="0">
              <a:solidFill>
                <a:srgbClr val="7030A0"/>
              </a:solidFill>
            </a:endParaRPr>
          </a:p>
          <a:p>
            <a:pPr marL="0" indent="0">
              <a:buNone/>
            </a:pPr>
            <a:r>
              <a:rPr lang="pt-PT" sz="2400" dirty="0" smtClean="0">
                <a:solidFill>
                  <a:srgbClr val="92D050"/>
                </a:solidFill>
              </a:rPr>
              <a:t>Link</a:t>
            </a:r>
          </a:p>
          <a:p>
            <a:pPr marL="0" indent="0">
              <a:buNone/>
            </a:pPr>
            <a:r>
              <a:rPr lang="pt-PT" sz="2400" dirty="0" err="1" smtClean="0">
                <a:solidFill>
                  <a:srgbClr val="00B0F0"/>
                </a:solidFill>
              </a:rPr>
              <a:t>Useful</a:t>
            </a:r>
            <a:r>
              <a:rPr lang="pt-PT" sz="2400" dirty="0" smtClean="0">
                <a:solidFill>
                  <a:srgbClr val="00B0F0"/>
                </a:solidFill>
              </a:rPr>
              <a:t> </a:t>
            </a:r>
            <a:r>
              <a:rPr lang="pt-PT" sz="2400" dirty="0" err="1" smtClean="0">
                <a:solidFill>
                  <a:srgbClr val="00B0F0"/>
                </a:solidFill>
              </a:rPr>
              <a:t>skills</a:t>
            </a:r>
            <a:r>
              <a:rPr lang="pt-PT" sz="2400" dirty="0" smtClean="0">
                <a:solidFill>
                  <a:srgbClr val="00B0F0"/>
                </a:solidFill>
              </a:rPr>
              <a:t> / </a:t>
            </a:r>
            <a:r>
              <a:rPr lang="pt-PT" sz="2400" dirty="0" err="1" smtClean="0">
                <a:solidFill>
                  <a:srgbClr val="00B0F0"/>
                </a:solidFill>
              </a:rPr>
              <a:t>experience</a:t>
            </a:r>
            <a:endParaRPr lang="en-GB" sz="2400" dirty="0">
              <a:solidFill>
                <a:srgbClr val="00B0F0"/>
              </a:solidFill>
            </a:endParaRPr>
          </a:p>
        </p:txBody>
      </p:sp>
      <p:sp>
        <p:nvSpPr>
          <p:cNvPr id="5" name="Content Placeholder 4"/>
          <p:cNvSpPr>
            <a:spLocks noGrp="1"/>
          </p:cNvSpPr>
          <p:nvPr>
            <p:ph sz="half" idx="2"/>
          </p:nvPr>
        </p:nvSpPr>
        <p:spPr>
          <a:xfrm>
            <a:off x="3995936" y="1600200"/>
            <a:ext cx="4690864" cy="4525963"/>
          </a:xfrm>
        </p:spPr>
        <p:txBody>
          <a:bodyPr/>
          <a:lstStyle/>
          <a:p>
            <a:pPr marL="0" indent="0">
              <a:buNone/>
            </a:pPr>
            <a:r>
              <a:rPr lang="en-US" dirty="0">
                <a:solidFill>
                  <a:srgbClr val="FFC000"/>
                </a:solidFill>
              </a:rPr>
              <a:t>I spent a semester in Italy on the Erasmus </a:t>
            </a:r>
            <a:r>
              <a:rPr lang="en-US" dirty="0" smtClean="0">
                <a:solidFill>
                  <a:srgbClr val="FFC000"/>
                </a:solidFill>
              </a:rPr>
              <a:t>program. </a:t>
            </a:r>
          </a:p>
          <a:p>
            <a:pPr marL="0" indent="0">
              <a:buNone/>
            </a:pPr>
            <a:r>
              <a:rPr lang="en-US" dirty="0" smtClean="0">
                <a:solidFill>
                  <a:srgbClr val="7030A0"/>
                </a:solidFill>
              </a:rPr>
              <a:t>This was </a:t>
            </a:r>
            <a:r>
              <a:rPr lang="en-US" dirty="0">
                <a:solidFill>
                  <a:srgbClr val="7030A0"/>
                </a:solidFill>
              </a:rPr>
              <a:t>an enriching experience. </a:t>
            </a:r>
            <a:endParaRPr lang="en-US" dirty="0" smtClean="0">
              <a:solidFill>
                <a:srgbClr val="7030A0"/>
              </a:solidFill>
            </a:endParaRPr>
          </a:p>
          <a:p>
            <a:pPr marL="0" indent="0">
              <a:buNone/>
            </a:pPr>
            <a:r>
              <a:rPr lang="en-US" dirty="0" smtClean="0">
                <a:solidFill>
                  <a:srgbClr val="92D050"/>
                </a:solidFill>
              </a:rPr>
              <a:t>Whilst </a:t>
            </a:r>
            <a:r>
              <a:rPr lang="en-US" dirty="0">
                <a:solidFill>
                  <a:srgbClr val="92D050"/>
                </a:solidFill>
              </a:rPr>
              <a:t>there </a:t>
            </a:r>
            <a:r>
              <a:rPr lang="en-US" dirty="0">
                <a:solidFill>
                  <a:srgbClr val="00B0F0"/>
                </a:solidFill>
              </a:rPr>
              <a:t>I met new people and </a:t>
            </a:r>
            <a:r>
              <a:rPr lang="en-US" dirty="0" smtClean="0">
                <a:solidFill>
                  <a:srgbClr val="00B0F0"/>
                </a:solidFill>
              </a:rPr>
              <a:t>adapted </a:t>
            </a:r>
            <a:r>
              <a:rPr lang="en-US" dirty="0">
                <a:solidFill>
                  <a:srgbClr val="00B0F0"/>
                </a:solidFill>
              </a:rPr>
              <a:t>to a different culture</a:t>
            </a:r>
            <a:r>
              <a:rPr lang="en-US" dirty="0"/>
              <a:t>.</a:t>
            </a:r>
          </a:p>
          <a:p>
            <a:endParaRPr lang="en-GB" dirty="0"/>
          </a:p>
        </p:txBody>
      </p:sp>
      <p:sp>
        <p:nvSpPr>
          <p:cNvPr id="2" name="Slide Number Placeholder 1"/>
          <p:cNvSpPr>
            <a:spLocks noGrp="1"/>
          </p:cNvSpPr>
          <p:nvPr>
            <p:ph type="sldNum" sz="quarter" idx="12"/>
          </p:nvPr>
        </p:nvSpPr>
        <p:spPr/>
        <p:txBody>
          <a:bodyPr/>
          <a:lstStyle/>
          <a:p>
            <a:fld id="{0FDE8D27-16E2-406B-9166-B253001218A8}" type="slidenum">
              <a:rPr lang="pt-PT" smtClean="0"/>
              <a:pPr/>
              <a:t>36</a:t>
            </a:fld>
            <a:endParaRPr lang="pt-PT"/>
          </a:p>
        </p:txBody>
      </p:sp>
    </p:spTree>
    <p:extLst>
      <p:ext uri="{BB962C8B-B14F-4D97-AF65-F5344CB8AC3E}">
        <p14:creationId xmlns:p14="http://schemas.microsoft.com/office/powerpoint/2010/main" val="38822872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931224" cy="850106"/>
          </a:xfrm>
        </p:spPr>
        <p:txBody>
          <a:bodyPr/>
          <a:lstStyle/>
          <a:p>
            <a:r>
              <a:rPr lang="en-US" sz="2800" dirty="0" smtClean="0"/>
              <a:t>Which is more subtle?</a:t>
            </a:r>
            <a:endParaRPr lang="en-US" sz="2800" dirty="0"/>
          </a:p>
        </p:txBody>
      </p:sp>
      <p:sp>
        <p:nvSpPr>
          <p:cNvPr id="3" name="Content Placeholder 2"/>
          <p:cNvSpPr>
            <a:spLocks noGrp="1"/>
          </p:cNvSpPr>
          <p:nvPr>
            <p:ph idx="1"/>
          </p:nvPr>
        </p:nvSpPr>
        <p:spPr>
          <a:xfrm>
            <a:off x="755576" y="1052736"/>
            <a:ext cx="7931224" cy="5661248"/>
          </a:xfrm>
        </p:spPr>
        <p:txBody>
          <a:bodyPr/>
          <a:lstStyle/>
          <a:p>
            <a:r>
              <a:rPr lang="en-US" sz="2800" dirty="0">
                <a:solidFill>
                  <a:srgbClr val="FFC000"/>
                </a:solidFill>
              </a:rPr>
              <a:t>I spent a semester in Italy on the Erasmus </a:t>
            </a:r>
            <a:r>
              <a:rPr lang="en-US" sz="2800" dirty="0" smtClean="0">
                <a:solidFill>
                  <a:srgbClr val="FFC000"/>
                </a:solidFill>
              </a:rPr>
              <a:t>program. </a:t>
            </a:r>
            <a:r>
              <a:rPr lang="en-US" sz="2800" dirty="0" smtClean="0">
                <a:solidFill>
                  <a:srgbClr val="7030A0"/>
                </a:solidFill>
              </a:rPr>
              <a:t>This was a </a:t>
            </a:r>
            <a:r>
              <a:rPr lang="en-US" sz="2800" dirty="0" smtClean="0">
                <a:solidFill>
                  <a:srgbClr val="FF0000"/>
                </a:solidFill>
              </a:rPr>
              <a:t>very</a:t>
            </a:r>
            <a:r>
              <a:rPr lang="en-US" sz="2800" dirty="0" smtClean="0">
                <a:solidFill>
                  <a:srgbClr val="92D050"/>
                </a:solidFill>
              </a:rPr>
              <a:t> </a:t>
            </a:r>
            <a:r>
              <a:rPr lang="en-US" sz="2800" dirty="0" smtClean="0">
                <a:solidFill>
                  <a:srgbClr val="7030A0"/>
                </a:solidFill>
              </a:rPr>
              <a:t>enriching experience. </a:t>
            </a:r>
            <a:r>
              <a:rPr lang="en-US" sz="2800" dirty="0" smtClean="0">
                <a:solidFill>
                  <a:srgbClr val="92D050"/>
                </a:solidFill>
              </a:rPr>
              <a:t>Whilst there </a:t>
            </a:r>
            <a:r>
              <a:rPr lang="en-US" sz="2800" dirty="0" smtClean="0">
                <a:solidFill>
                  <a:srgbClr val="00B0F0"/>
                </a:solidFill>
              </a:rPr>
              <a:t>I met new people and adapted to a different culture</a:t>
            </a:r>
            <a:r>
              <a:rPr lang="en-US" sz="2800" dirty="0" smtClean="0"/>
              <a:t>. </a:t>
            </a:r>
            <a:endParaRPr lang="en-US" sz="2800" dirty="0" smtClean="0"/>
          </a:p>
          <a:p>
            <a:pPr marL="0" indent="0">
              <a:buNone/>
            </a:pPr>
            <a:r>
              <a:rPr lang="en-US" sz="2800" dirty="0" smtClean="0"/>
              <a:t>	(</a:t>
            </a:r>
            <a:r>
              <a:rPr lang="en-US" sz="2800" dirty="0" smtClean="0"/>
              <a:t>intensifying adjectives with adverbs)</a:t>
            </a:r>
          </a:p>
          <a:p>
            <a:pPr marL="0" indent="0">
              <a:buNone/>
            </a:pPr>
            <a:endParaRPr lang="en-US" sz="2800" dirty="0" smtClean="0"/>
          </a:p>
          <a:p>
            <a:r>
              <a:rPr lang="en-US" sz="2800" dirty="0">
                <a:solidFill>
                  <a:srgbClr val="FFC000"/>
                </a:solidFill>
              </a:rPr>
              <a:t>I spent a semester in Italy on the Erasmus </a:t>
            </a:r>
            <a:r>
              <a:rPr lang="en-US" sz="2800" dirty="0" smtClean="0">
                <a:solidFill>
                  <a:srgbClr val="FFC000"/>
                </a:solidFill>
              </a:rPr>
              <a:t>program. </a:t>
            </a:r>
            <a:r>
              <a:rPr lang="en-US" sz="2800" dirty="0" smtClean="0">
                <a:solidFill>
                  <a:srgbClr val="7030A0"/>
                </a:solidFill>
              </a:rPr>
              <a:t>This was an enriching experience. </a:t>
            </a:r>
            <a:r>
              <a:rPr lang="en-US" sz="2800" dirty="0" smtClean="0">
                <a:solidFill>
                  <a:srgbClr val="92D050"/>
                </a:solidFill>
              </a:rPr>
              <a:t>Whilst there </a:t>
            </a:r>
            <a:r>
              <a:rPr lang="en-US" sz="2800" dirty="0" smtClean="0">
                <a:solidFill>
                  <a:srgbClr val="00B0F0"/>
                </a:solidFill>
              </a:rPr>
              <a:t>I met </a:t>
            </a:r>
            <a:r>
              <a:rPr lang="en-US" sz="2800" dirty="0" smtClean="0">
                <a:solidFill>
                  <a:srgbClr val="FF0000"/>
                </a:solidFill>
              </a:rPr>
              <a:t>many</a:t>
            </a:r>
            <a:r>
              <a:rPr lang="en-US" sz="2800" dirty="0" smtClean="0">
                <a:solidFill>
                  <a:schemeClr val="accent1"/>
                </a:solidFill>
              </a:rPr>
              <a:t> </a:t>
            </a:r>
            <a:r>
              <a:rPr lang="en-US" sz="2800" dirty="0" smtClean="0">
                <a:solidFill>
                  <a:srgbClr val="00B0F0"/>
                </a:solidFill>
              </a:rPr>
              <a:t>new people </a:t>
            </a:r>
            <a:r>
              <a:rPr lang="en-US" sz="2800" dirty="0" smtClean="0">
                <a:solidFill>
                  <a:srgbClr val="FF0000"/>
                </a:solidFill>
              </a:rPr>
              <a:t>from different countries </a:t>
            </a:r>
            <a:r>
              <a:rPr lang="en-US" sz="2800" dirty="0" smtClean="0">
                <a:solidFill>
                  <a:srgbClr val="00B0F0"/>
                </a:solidFill>
              </a:rPr>
              <a:t>and adapted to a different culture</a:t>
            </a:r>
            <a:r>
              <a:rPr lang="en-US" sz="2800" dirty="0" smtClean="0"/>
              <a:t>. </a:t>
            </a:r>
            <a:endParaRPr lang="en-US" sz="2800" dirty="0" smtClean="0"/>
          </a:p>
          <a:p>
            <a:pPr marL="0" indent="0">
              <a:buNone/>
            </a:pPr>
            <a:r>
              <a:rPr lang="en-US" sz="2800" dirty="0" smtClean="0"/>
              <a:t>	(</a:t>
            </a:r>
            <a:r>
              <a:rPr lang="en-US" sz="2800" dirty="0" smtClean="0"/>
              <a:t>extending quantities and range)</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37</a:t>
            </a:fld>
            <a:endParaRPr lang="pt-PT"/>
          </a:p>
        </p:txBody>
      </p:sp>
    </p:spTree>
    <p:extLst>
      <p:ext uri="{BB962C8B-B14F-4D97-AF65-F5344CB8AC3E}">
        <p14:creationId xmlns:p14="http://schemas.microsoft.com/office/powerpoint/2010/main" val="1285258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92088"/>
          </a:xfrm>
        </p:spPr>
        <p:txBody>
          <a:bodyPr/>
          <a:lstStyle/>
          <a:p>
            <a:r>
              <a:rPr lang="pt-PT" sz="2400" dirty="0" err="1"/>
              <a:t>What</a:t>
            </a:r>
            <a:r>
              <a:rPr lang="pt-PT" sz="2400" dirty="0"/>
              <a:t> </a:t>
            </a:r>
            <a:r>
              <a:rPr lang="pt-PT" sz="2400" dirty="0" err="1"/>
              <a:t>if</a:t>
            </a:r>
            <a:r>
              <a:rPr lang="pt-PT" sz="2400" dirty="0"/>
              <a:t> I </a:t>
            </a:r>
            <a:r>
              <a:rPr lang="pt-PT" sz="2400" dirty="0" err="1"/>
              <a:t>don’t</a:t>
            </a:r>
            <a:r>
              <a:rPr lang="pt-PT" sz="2400" dirty="0"/>
              <a:t> </a:t>
            </a:r>
            <a:r>
              <a:rPr lang="pt-PT" sz="2400" dirty="0" err="1"/>
              <a:t>have</a:t>
            </a:r>
            <a:r>
              <a:rPr lang="pt-PT" sz="2400" dirty="0"/>
              <a:t> </a:t>
            </a:r>
            <a:r>
              <a:rPr lang="pt-PT" sz="2400" dirty="0" err="1"/>
              <a:t>the</a:t>
            </a:r>
            <a:r>
              <a:rPr lang="pt-PT" sz="2400" dirty="0"/>
              <a:t> </a:t>
            </a:r>
            <a:r>
              <a:rPr lang="pt-PT" sz="2400" dirty="0" err="1"/>
              <a:t>skill</a:t>
            </a:r>
            <a:r>
              <a:rPr lang="pt-PT" sz="2400" dirty="0"/>
              <a:t> </a:t>
            </a:r>
            <a:r>
              <a:rPr lang="pt-PT" sz="2400" dirty="0" err="1"/>
              <a:t>or</a:t>
            </a:r>
            <a:r>
              <a:rPr lang="pt-PT" sz="2400" dirty="0"/>
              <a:t> </a:t>
            </a:r>
            <a:r>
              <a:rPr lang="pt-PT" sz="2400" dirty="0" err="1" smtClean="0"/>
              <a:t>knowledge</a:t>
            </a:r>
            <a:r>
              <a:rPr lang="pt-PT" sz="2400" dirty="0" smtClean="0"/>
              <a:t> </a:t>
            </a:r>
            <a:r>
              <a:rPr lang="pt-PT" sz="2400" dirty="0" err="1" smtClean="0"/>
              <a:t>or</a:t>
            </a:r>
            <a:r>
              <a:rPr lang="pt-PT" sz="2400" dirty="0" smtClean="0"/>
              <a:t> </a:t>
            </a:r>
            <a:r>
              <a:rPr lang="pt-PT" sz="2400" dirty="0" err="1" smtClean="0"/>
              <a:t>experience</a:t>
            </a:r>
            <a:r>
              <a:rPr lang="pt-PT" sz="2400" dirty="0" smtClean="0"/>
              <a:t>?</a:t>
            </a:r>
            <a:endParaRPr lang="en-GB" sz="2400" dirty="0"/>
          </a:p>
        </p:txBody>
      </p:sp>
      <p:sp>
        <p:nvSpPr>
          <p:cNvPr id="3" name="Content Placeholder 2"/>
          <p:cNvSpPr>
            <a:spLocks noGrp="1"/>
          </p:cNvSpPr>
          <p:nvPr>
            <p:ph idx="1"/>
          </p:nvPr>
        </p:nvSpPr>
        <p:spPr>
          <a:xfrm>
            <a:off x="467544" y="1063971"/>
            <a:ext cx="8291264" cy="5760640"/>
          </a:xfrm>
        </p:spPr>
        <p:txBody>
          <a:bodyPr/>
          <a:lstStyle/>
          <a:p>
            <a:pPr marL="0" indent="0">
              <a:buNone/>
            </a:pPr>
            <a:r>
              <a:rPr lang="pt-PT" sz="2600" dirty="0"/>
              <a:t>I </a:t>
            </a:r>
            <a:r>
              <a:rPr lang="pt-PT" sz="2600" dirty="0" err="1"/>
              <a:t>know</a:t>
            </a:r>
            <a:r>
              <a:rPr lang="pt-PT" sz="2600" dirty="0"/>
              <a:t> I </a:t>
            </a:r>
            <a:r>
              <a:rPr lang="pt-PT" sz="2600" dirty="0" err="1"/>
              <a:t>don’t</a:t>
            </a:r>
            <a:r>
              <a:rPr lang="pt-PT" sz="2600" dirty="0"/>
              <a:t> </a:t>
            </a:r>
            <a:r>
              <a:rPr lang="pt-PT" sz="2600" dirty="0" err="1"/>
              <a:t>have</a:t>
            </a:r>
            <a:r>
              <a:rPr lang="pt-PT" sz="2600" dirty="0"/>
              <a:t> </a:t>
            </a:r>
            <a:r>
              <a:rPr lang="pt-PT" sz="2600" dirty="0" err="1" smtClean="0"/>
              <a:t>experience</a:t>
            </a:r>
            <a:r>
              <a:rPr lang="pt-PT" sz="2600" dirty="0" smtClean="0"/>
              <a:t> in </a:t>
            </a:r>
            <a:r>
              <a:rPr lang="pt-PT" sz="2600" dirty="0" smtClean="0">
                <a:solidFill>
                  <a:srgbClr val="C00000"/>
                </a:solidFill>
              </a:rPr>
              <a:t>marketing </a:t>
            </a:r>
            <a:r>
              <a:rPr lang="pt-PT" sz="2600" dirty="0" err="1" smtClean="0">
                <a:solidFill>
                  <a:srgbClr val="C00000"/>
                </a:solidFill>
              </a:rPr>
              <a:t>campaigns</a:t>
            </a:r>
            <a:r>
              <a:rPr lang="pt-PT" sz="2600" dirty="0" smtClean="0"/>
              <a:t>.</a:t>
            </a:r>
            <a:endParaRPr lang="pt-PT" sz="2600" dirty="0"/>
          </a:p>
          <a:p>
            <a:pPr marL="0" indent="0">
              <a:buNone/>
            </a:pPr>
            <a:r>
              <a:rPr lang="pt-PT" sz="2600" dirty="0" err="1" smtClean="0"/>
              <a:t>Demonstrate</a:t>
            </a:r>
            <a:r>
              <a:rPr lang="pt-PT" sz="2600" dirty="0" smtClean="0"/>
              <a:t> </a:t>
            </a:r>
            <a:r>
              <a:rPr lang="pt-PT" sz="2600" dirty="0" err="1">
                <a:solidFill>
                  <a:srgbClr val="00B0F0"/>
                </a:solidFill>
              </a:rPr>
              <a:t>interest</a:t>
            </a:r>
            <a:r>
              <a:rPr lang="pt-PT" sz="2600" dirty="0">
                <a:solidFill>
                  <a:srgbClr val="00B0F0"/>
                </a:solidFill>
              </a:rPr>
              <a:t> </a:t>
            </a:r>
            <a:r>
              <a:rPr lang="pt-PT" sz="2600" dirty="0" err="1"/>
              <a:t>and</a:t>
            </a:r>
            <a:r>
              <a:rPr lang="pt-PT" sz="2600" dirty="0"/>
              <a:t>/</a:t>
            </a:r>
            <a:r>
              <a:rPr lang="pt-PT" sz="2600" dirty="0" err="1"/>
              <a:t>or</a:t>
            </a:r>
            <a:r>
              <a:rPr lang="pt-PT" sz="2600" dirty="0"/>
              <a:t> </a:t>
            </a:r>
            <a:endParaRPr lang="pt-PT" sz="2600" dirty="0" smtClean="0"/>
          </a:p>
          <a:p>
            <a:pPr marL="0" indent="0" algn="ctr">
              <a:buNone/>
            </a:pPr>
            <a:r>
              <a:rPr lang="pt-PT" sz="2600" dirty="0" err="1" smtClean="0">
                <a:solidFill>
                  <a:srgbClr val="C00000"/>
                </a:solidFill>
              </a:rPr>
              <a:t>awareness</a:t>
            </a:r>
            <a:r>
              <a:rPr lang="pt-PT" sz="2600" dirty="0" smtClean="0">
                <a:solidFill>
                  <a:srgbClr val="C00000"/>
                </a:solidFill>
              </a:rPr>
              <a:t> </a:t>
            </a:r>
            <a:r>
              <a:rPr lang="pt-PT" sz="2600" dirty="0" err="1" smtClean="0">
                <a:solidFill>
                  <a:srgbClr val="C00000"/>
                </a:solidFill>
              </a:rPr>
              <a:t>of</a:t>
            </a:r>
            <a:r>
              <a:rPr lang="pt-PT" sz="2600" dirty="0" smtClean="0">
                <a:solidFill>
                  <a:srgbClr val="C00000"/>
                </a:solidFill>
              </a:rPr>
              <a:t> </a:t>
            </a:r>
            <a:r>
              <a:rPr lang="pt-PT" sz="2600" dirty="0" err="1" smtClean="0">
                <a:solidFill>
                  <a:srgbClr val="C00000"/>
                </a:solidFill>
              </a:rPr>
              <a:t>company</a:t>
            </a:r>
            <a:r>
              <a:rPr lang="pt-PT" sz="2600" dirty="0" smtClean="0">
                <a:solidFill>
                  <a:srgbClr val="C00000"/>
                </a:solidFill>
              </a:rPr>
              <a:t> business </a:t>
            </a:r>
            <a:r>
              <a:rPr lang="pt-PT" sz="2600" dirty="0" err="1" smtClean="0">
                <a:solidFill>
                  <a:srgbClr val="C00000"/>
                </a:solidFill>
              </a:rPr>
              <a:t>or</a:t>
            </a:r>
            <a:r>
              <a:rPr lang="pt-PT" sz="2600" dirty="0" smtClean="0">
                <a:solidFill>
                  <a:srgbClr val="C00000"/>
                </a:solidFill>
              </a:rPr>
              <a:t> job </a:t>
            </a:r>
            <a:r>
              <a:rPr lang="pt-PT" sz="2600" dirty="0" err="1" smtClean="0">
                <a:solidFill>
                  <a:srgbClr val="C00000"/>
                </a:solidFill>
              </a:rPr>
              <a:t>tasks</a:t>
            </a:r>
            <a:r>
              <a:rPr lang="pt-PT" sz="2600" dirty="0" smtClean="0">
                <a:solidFill>
                  <a:srgbClr val="C00000"/>
                </a:solidFill>
              </a:rPr>
              <a:t> (</a:t>
            </a:r>
            <a:r>
              <a:rPr lang="pt-PT" sz="2600" dirty="0" err="1" smtClean="0">
                <a:solidFill>
                  <a:srgbClr val="C00000"/>
                </a:solidFill>
              </a:rPr>
              <a:t>what’s</a:t>
            </a:r>
            <a:r>
              <a:rPr lang="pt-PT" sz="2600" dirty="0" smtClean="0">
                <a:solidFill>
                  <a:srgbClr val="C00000"/>
                </a:solidFill>
              </a:rPr>
              <a:t> </a:t>
            </a:r>
            <a:r>
              <a:rPr lang="pt-PT" sz="2600" dirty="0" err="1" smtClean="0">
                <a:solidFill>
                  <a:srgbClr val="C00000"/>
                </a:solidFill>
              </a:rPr>
              <a:t>at</a:t>
            </a:r>
            <a:r>
              <a:rPr lang="pt-PT" sz="2600" dirty="0" smtClean="0">
                <a:solidFill>
                  <a:srgbClr val="C00000"/>
                </a:solidFill>
              </a:rPr>
              <a:t> </a:t>
            </a:r>
            <a:r>
              <a:rPr lang="pt-PT" sz="2600" dirty="0" err="1" smtClean="0">
                <a:solidFill>
                  <a:srgbClr val="C00000"/>
                </a:solidFill>
              </a:rPr>
              <a:t>stake</a:t>
            </a:r>
            <a:r>
              <a:rPr lang="pt-PT" sz="2600" dirty="0" smtClean="0">
                <a:solidFill>
                  <a:srgbClr val="C00000"/>
                </a:solidFill>
              </a:rPr>
              <a:t>)</a:t>
            </a:r>
            <a:r>
              <a:rPr lang="pt-PT" sz="2600" dirty="0" smtClean="0"/>
              <a:t> </a:t>
            </a:r>
            <a:r>
              <a:rPr lang="pt-PT" sz="2600" dirty="0" err="1" smtClean="0"/>
              <a:t>and</a:t>
            </a:r>
            <a:r>
              <a:rPr lang="pt-PT" sz="2600" dirty="0" smtClean="0"/>
              <a:t>/</a:t>
            </a:r>
            <a:r>
              <a:rPr lang="pt-PT" sz="2600" dirty="0" err="1" smtClean="0"/>
              <a:t>or</a:t>
            </a:r>
            <a:endParaRPr lang="pt-PT" sz="2600" dirty="0" smtClean="0"/>
          </a:p>
          <a:p>
            <a:pPr marL="0" indent="0" algn="ctr">
              <a:buNone/>
            </a:pPr>
            <a:r>
              <a:rPr lang="pt-PT" sz="2600" dirty="0"/>
              <a:t>	</a:t>
            </a:r>
            <a:r>
              <a:rPr lang="pt-PT" sz="2600" dirty="0" err="1">
                <a:solidFill>
                  <a:srgbClr val="00B050"/>
                </a:solidFill>
              </a:rPr>
              <a:t>willingness</a:t>
            </a:r>
            <a:r>
              <a:rPr lang="pt-PT" sz="2600" dirty="0">
                <a:solidFill>
                  <a:srgbClr val="00B050"/>
                </a:solidFill>
              </a:rPr>
              <a:t> to </a:t>
            </a:r>
            <a:r>
              <a:rPr lang="pt-PT" sz="2600" dirty="0" err="1" smtClean="0">
                <a:solidFill>
                  <a:srgbClr val="00B050"/>
                </a:solidFill>
              </a:rPr>
              <a:t>learn</a:t>
            </a:r>
            <a:r>
              <a:rPr lang="pt-PT" sz="2600" dirty="0" smtClean="0">
                <a:solidFill>
                  <a:srgbClr val="00B050"/>
                </a:solidFill>
              </a:rPr>
              <a:t>/ </a:t>
            </a:r>
            <a:r>
              <a:rPr lang="pt-PT" sz="2600" dirty="0" err="1" smtClean="0">
                <a:solidFill>
                  <a:srgbClr val="00B050"/>
                </a:solidFill>
              </a:rPr>
              <a:t>apply</a:t>
            </a:r>
            <a:r>
              <a:rPr lang="pt-PT" sz="2600" dirty="0" smtClean="0">
                <a:solidFill>
                  <a:srgbClr val="00B050"/>
                </a:solidFill>
              </a:rPr>
              <a:t> </a:t>
            </a:r>
            <a:r>
              <a:rPr lang="pt-PT" sz="2600" dirty="0" err="1" smtClean="0">
                <a:solidFill>
                  <a:srgbClr val="00B050"/>
                </a:solidFill>
              </a:rPr>
              <a:t>professional</a:t>
            </a:r>
            <a:r>
              <a:rPr lang="pt-PT" sz="2600" dirty="0" smtClean="0">
                <a:solidFill>
                  <a:srgbClr val="00B050"/>
                </a:solidFill>
              </a:rPr>
              <a:t> </a:t>
            </a:r>
            <a:r>
              <a:rPr lang="pt-PT" sz="2600" dirty="0" err="1" smtClean="0">
                <a:solidFill>
                  <a:srgbClr val="00B050"/>
                </a:solidFill>
              </a:rPr>
              <a:t>knowledge</a:t>
            </a:r>
            <a:endParaRPr lang="pt-PT" sz="2600" dirty="0">
              <a:solidFill>
                <a:srgbClr val="00B050"/>
              </a:solidFill>
            </a:endParaRPr>
          </a:p>
          <a:p>
            <a:pPr marL="0" indent="0">
              <a:buNone/>
            </a:pPr>
            <a:r>
              <a:rPr lang="pt-PT" sz="2600" dirty="0" smtClean="0"/>
              <a:t>In </a:t>
            </a:r>
            <a:r>
              <a:rPr lang="pt-PT" sz="2600" dirty="0" err="1" smtClean="0"/>
              <a:t>today’s</a:t>
            </a:r>
            <a:r>
              <a:rPr lang="pt-PT" sz="2600" dirty="0" smtClean="0"/>
              <a:t> global </a:t>
            </a:r>
            <a:r>
              <a:rPr lang="pt-PT" sz="2600" dirty="0" err="1" smtClean="0"/>
              <a:t>economy</a:t>
            </a:r>
            <a:r>
              <a:rPr lang="pt-PT" sz="2600" dirty="0" smtClean="0"/>
              <a:t>, </a:t>
            </a:r>
            <a:r>
              <a:rPr lang="pt-PT" sz="2600" dirty="0" err="1" smtClean="0">
                <a:solidFill>
                  <a:srgbClr val="C00000"/>
                </a:solidFill>
              </a:rPr>
              <a:t>the</a:t>
            </a:r>
            <a:r>
              <a:rPr lang="pt-PT" sz="2600" dirty="0" smtClean="0">
                <a:solidFill>
                  <a:srgbClr val="C00000"/>
                </a:solidFill>
              </a:rPr>
              <a:t> </a:t>
            </a:r>
            <a:r>
              <a:rPr lang="pt-PT" sz="2600" dirty="0" err="1" smtClean="0">
                <a:solidFill>
                  <a:srgbClr val="C00000"/>
                </a:solidFill>
              </a:rPr>
              <a:t>market</a:t>
            </a:r>
            <a:r>
              <a:rPr lang="pt-PT" sz="2600" dirty="0" smtClean="0">
                <a:solidFill>
                  <a:srgbClr val="C00000"/>
                </a:solidFill>
              </a:rPr>
              <a:t> for interior design </a:t>
            </a:r>
            <a:r>
              <a:rPr lang="pt-PT" sz="2600" dirty="0" err="1" smtClean="0"/>
              <a:t>is</a:t>
            </a:r>
            <a:r>
              <a:rPr lang="pt-PT" sz="2600" dirty="0" smtClean="0"/>
              <a:t> </a:t>
            </a:r>
            <a:r>
              <a:rPr lang="pt-PT" sz="2600" dirty="0" err="1" smtClean="0"/>
              <a:t>very</a:t>
            </a:r>
            <a:r>
              <a:rPr lang="pt-PT" sz="2600" dirty="0" smtClean="0"/>
              <a:t> </a:t>
            </a:r>
            <a:r>
              <a:rPr lang="pt-PT" sz="2600" dirty="0" err="1" smtClean="0"/>
              <a:t>competitive</a:t>
            </a:r>
            <a:r>
              <a:rPr lang="pt-PT" sz="2600" dirty="0" smtClean="0"/>
              <a:t>. I </a:t>
            </a:r>
            <a:r>
              <a:rPr lang="pt-PT" sz="2600" dirty="0" err="1" smtClean="0">
                <a:solidFill>
                  <a:srgbClr val="00B050"/>
                </a:solidFill>
              </a:rPr>
              <a:t>would</a:t>
            </a:r>
            <a:r>
              <a:rPr lang="pt-PT" sz="2600" dirty="0" smtClean="0">
                <a:solidFill>
                  <a:srgbClr val="00B050"/>
                </a:solidFill>
              </a:rPr>
              <a:t> </a:t>
            </a:r>
            <a:r>
              <a:rPr lang="pt-PT" sz="2600" dirty="0" err="1" smtClean="0">
                <a:solidFill>
                  <a:srgbClr val="00B050"/>
                </a:solidFill>
              </a:rPr>
              <a:t>welcome</a:t>
            </a:r>
            <a:r>
              <a:rPr lang="pt-PT" sz="2600" dirty="0" smtClean="0">
                <a:solidFill>
                  <a:srgbClr val="00B050"/>
                </a:solidFill>
              </a:rPr>
              <a:t> </a:t>
            </a:r>
            <a:r>
              <a:rPr lang="pt-PT" sz="2600" dirty="0" err="1" smtClean="0">
                <a:solidFill>
                  <a:srgbClr val="00B050"/>
                </a:solidFill>
              </a:rPr>
              <a:t>the</a:t>
            </a:r>
            <a:r>
              <a:rPr lang="pt-PT" sz="2600" dirty="0" smtClean="0">
                <a:solidFill>
                  <a:srgbClr val="00B050"/>
                </a:solidFill>
              </a:rPr>
              <a:t> </a:t>
            </a:r>
            <a:r>
              <a:rPr lang="pt-PT" sz="2600" dirty="0" err="1" smtClean="0">
                <a:solidFill>
                  <a:srgbClr val="00B050"/>
                </a:solidFill>
              </a:rPr>
              <a:t>challenge</a:t>
            </a:r>
            <a:r>
              <a:rPr lang="pt-PT" sz="2600" dirty="0" smtClean="0">
                <a:solidFill>
                  <a:srgbClr val="00B050"/>
                </a:solidFill>
              </a:rPr>
              <a:t> </a:t>
            </a:r>
            <a:r>
              <a:rPr lang="pt-PT" sz="2600" dirty="0" err="1" smtClean="0">
                <a:solidFill>
                  <a:srgbClr val="00B050"/>
                </a:solidFill>
              </a:rPr>
              <a:t>of</a:t>
            </a:r>
            <a:r>
              <a:rPr lang="pt-PT" sz="2600" dirty="0" smtClean="0">
                <a:solidFill>
                  <a:srgbClr val="00B0F0"/>
                </a:solidFill>
              </a:rPr>
              <a:t> </a:t>
            </a:r>
            <a:r>
              <a:rPr lang="pt-PT" sz="2600" dirty="0" err="1" smtClean="0">
                <a:solidFill>
                  <a:srgbClr val="00B050"/>
                </a:solidFill>
              </a:rPr>
              <a:t>putting</a:t>
            </a:r>
            <a:r>
              <a:rPr lang="pt-PT" sz="2600" dirty="0" smtClean="0">
                <a:solidFill>
                  <a:srgbClr val="00B050"/>
                </a:solidFill>
              </a:rPr>
              <a:t> </a:t>
            </a:r>
            <a:r>
              <a:rPr lang="pt-PT" sz="2600" dirty="0" err="1" smtClean="0">
                <a:solidFill>
                  <a:srgbClr val="00B050"/>
                </a:solidFill>
              </a:rPr>
              <a:t>into</a:t>
            </a:r>
            <a:r>
              <a:rPr lang="pt-PT" sz="2600" dirty="0" smtClean="0">
                <a:solidFill>
                  <a:srgbClr val="00B050"/>
                </a:solidFill>
              </a:rPr>
              <a:t> </a:t>
            </a:r>
            <a:r>
              <a:rPr lang="pt-PT" sz="2600" dirty="0" err="1" smtClean="0">
                <a:solidFill>
                  <a:srgbClr val="00B050"/>
                </a:solidFill>
              </a:rPr>
              <a:t>practice</a:t>
            </a:r>
            <a:r>
              <a:rPr lang="pt-PT" sz="2600" dirty="0" smtClean="0">
                <a:solidFill>
                  <a:srgbClr val="00B050"/>
                </a:solidFill>
              </a:rPr>
              <a:t> </a:t>
            </a:r>
            <a:r>
              <a:rPr lang="pt-PT" sz="2600" dirty="0" err="1" smtClean="0">
                <a:solidFill>
                  <a:srgbClr val="00B050"/>
                </a:solidFill>
              </a:rPr>
              <a:t>the</a:t>
            </a:r>
            <a:r>
              <a:rPr lang="pt-PT" sz="2600" dirty="0" smtClean="0">
                <a:solidFill>
                  <a:srgbClr val="00B050"/>
                </a:solidFill>
              </a:rPr>
              <a:t> marketing </a:t>
            </a:r>
            <a:r>
              <a:rPr lang="pt-PT" sz="2600" dirty="0" err="1" smtClean="0">
                <a:solidFill>
                  <a:srgbClr val="00B050"/>
                </a:solidFill>
              </a:rPr>
              <a:t>knowledge</a:t>
            </a:r>
            <a:r>
              <a:rPr lang="pt-PT" sz="2600" dirty="0" smtClean="0">
                <a:solidFill>
                  <a:srgbClr val="00B050"/>
                </a:solidFill>
              </a:rPr>
              <a:t> I </a:t>
            </a:r>
            <a:r>
              <a:rPr lang="pt-PT" sz="2600" dirty="0" err="1" smtClean="0">
                <a:solidFill>
                  <a:srgbClr val="00B050"/>
                </a:solidFill>
              </a:rPr>
              <a:t>have</a:t>
            </a:r>
            <a:r>
              <a:rPr lang="pt-PT" sz="2600" dirty="0" smtClean="0">
                <a:solidFill>
                  <a:srgbClr val="00B050"/>
                </a:solidFill>
              </a:rPr>
              <a:t> </a:t>
            </a:r>
            <a:r>
              <a:rPr lang="pt-PT" sz="2600" dirty="0" err="1" smtClean="0">
                <a:solidFill>
                  <a:srgbClr val="00B050"/>
                </a:solidFill>
              </a:rPr>
              <a:t>gained</a:t>
            </a:r>
            <a:r>
              <a:rPr lang="pt-PT" sz="2600" dirty="0" smtClean="0">
                <a:solidFill>
                  <a:srgbClr val="00B050"/>
                </a:solidFill>
              </a:rPr>
              <a:t> </a:t>
            </a:r>
            <a:r>
              <a:rPr lang="pt-PT" sz="2600" dirty="0" err="1" smtClean="0">
                <a:solidFill>
                  <a:srgbClr val="00B050"/>
                </a:solidFill>
              </a:rPr>
              <a:t>at</a:t>
            </a:r>
            <a:r>
              <a:rPr lang="pt-PT" sz="2600" dirty="0" smtClean="0">
                <a:solidFill>
                  <a:srgbClr val="00B050"/>
                </a:solidFill>
              </a:rPr>
              <a:t> </a:t>
            </a:r>
            <a:r>
              <a:rPr lang="pt-PT" sz="2600" dirty="0" err="1" smtClean="0">
                <a:solidFill>
                  <a:srgbClr val="00B050"/>
                </a:solidFill>
              </a:rPr>
              <a:t>university</a:t>
            </a:r>
            <a:r>
              <a:rPr lang="pt-PT" sz="2600" dirty="0" smtClean="0"/>
              <a:t> </a:t>
            </a:r>
            <a:r>
              <a:rPr lang="pt-PT" sz="2600" dirty="0" err="1" smtClean="0"/>
              <a:t>and</a:t>
            </a:r>
            <a:r>
              <a:rPr lang="pt-PT" sz="2600" dirty="0" smtClean="0"/>
              <a:t> </a:t>
            </a:r>
            <a:r>
              <a:rPr lang="pt-PT" sz="2600" dirty="0" smtClean="0">
                <a:solidFill>
                  <a:srgbClr val="00B0F0"/>
                </a:solidFill>
              </a:rPr>
              <a:t>look </a:t>
            </a:r>
            <a:r>
              <a:rPr lang="pt-PT" sz="2600" dirty="0" err="1" smtClean="0">
                <a:solidFill>
                  <a:srgbClr val="00B0F0"/>
                </a:solidFill>
              </a:rPr>
              <a:t>forward</a:t>
            </a:r>
            <a:r>
              <a:rPr lang="pt-PT" sz="2600" dirty="0" smtClean="0">
                <a:solidFill>
                  <a:srgbClr val="00B0F0"/>
                </a:solidFill>
              </a:rPr>
              <a:t> to </a:t>
            </a:r>
            <a:r>
              <a:rPr lang="pt-PT" sz="2600" dirty="0" err="1" smtClean="0">
                <a:solidFill>
                  <a:srgbClr val="C00000"/>
                </a:solidFill>
              </a:rPr>
              <a:t>searching</a:t>
            </a:r>
            <a:r>
              <a:rPr lang="pt-PT" sz="2600" dirty="0" smtClean="0">
                <a:solidFill>
                  <a:srgbClr val="C00000"/>
                </a:solidFill>
              </a:rPr>
              <a:t> for </a:t>
            </a:r>
            <a:r>
              <a:rPr lang="pt-PT" sz="2600" dirty="0" err="1" smtClean="0">
                <a:solidFill>
                  <a:srgbClr val="C00000"/>
                </a:solidFill>
              </a:rPr>
              <a:t>new</a:t>
            </a:r>
            <a:r>
              <a:rPr lang="pt-PT" sz="2600" dirty="0" smtClean="0">
                <a:solidFill>
                  <a:srgbClr val="C00000"/>
                </a:solidFill>
              </a:rPr>
              <a:t> </a:t>
            </a:r>
            <a:r>
              <a:rPr lang="pt-PT" sz="2600" dirty="0" err="1" smtClean="0">
                <a:solidFill>
                  <a:srgbClr val="C00000"/>
                </a:solidFill>
              </a:rPr>
              <a:t>clients</a:t>
            </a:r>
            <a:r>
              <a:rPr lang="pt-PT" sz="2600" dirty="0" smtClean="0">
                <a:solidFill>
                  <a:srgbClr val="C00000"/>
                </a:solidFill>
              </a:rPr>
              <a:t> to </a:t>
            </a:r>
            <a:r>
              <a:rPr lang="pt-PT" sz="2600" dirty="0" err="1" smtClean="0">
                <a:solidFill>
                  <a:srgbClr val="C00000"/>
                </a:solidFill>
              </a:rPr>
              <a:t>expand</a:t>
            </a:r>
            <a:r>
              <a:rPr lang="pt-PT" sz="2600" dirty="0" smtClean="0">
                <a:solidFill>
                  <a:srgbClr val="C00000"/>
                </a:solidFill>
              </a:rPr>
              <a:t> </a:t>
            </a:r>
            <a:r>
              <a:rPr lang="pt-PT" sz="2600" dirty="0" err="1" smtClean="0">
                <a:solidFill>
                  <a:srgbClr val="C00000"/>
                </a:solidFill>
              </a:rPr>
              <a:t>the</a:t>
            </a:r>
            <a:r>
              <a:rPr lang="pt-PT" sz="2600" dirty="0" smtClean="0">
                <a:solidFill>
                  <a:srgbClr val="C00000"/>
                </a:solidFill>
              </a:rPr>
              <a:t> </a:t>
            </a:r>
            <a:r>
              <a:rPr lang="pt-PT" sz="2600" dirty="0" err="1" smtClean="0">
                <a:solidFill>
                  <a:srgbClr val="C00000"/>
                </a:solidFill>
              </a:rPr>
              <a:t>company’s</a:t>
            </a:r>
            <a:r>
              <a:rPr lang="pt-PT" sz="2600" dirty="0" smtClean="0">
                <a:solidFill>
                  <a:srgbClr val="C00000"/>
                </a:solidFill>
              </a:rPr>
              <a:t> </a:t>
            </a:r>
            <a:r>
              <a:rPr lang="pt-PT" sz="2600" dirty="0" err="1" smtClean="0">
                <a:solidFill>
                  <a:srgbClr val="C00000"/>
                </a:solidFill>
              </a:rPr>
              <a:t>distribution</a:t>
            </a:r>
            <a:r>
              <a:rPr lang="pt-PT" sz="2600" dirty="0" smtClean="0">
                <a:solidFill>
                  <a:srgbClr val="C00000"/>
                </a:solidFill>
              </a:rPr>
              <a:t> network</a:t>
            </a:r>
            <a:r>
              <a:rPr lang="pt-PT" sz="2600" dirty="0" smtClean="0"/>
              <a:t>. </a:t>
            </a:r>
            <a:endParaRPr lang="en-GB" sz="26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38</a:t>
            </a:fld>
            <a:endParaRPr lang="pt-PT"/>
          </a:p>
        </p:txBody>
      </p:sp>
    </p:spTree>
    <p:extLst>
      <p:ext uri="{BB962C8B-B14F-4D97-AF65-F5344CB8AC3E}">
        <p14:creationId xmlns:p14="http://schemas.microsoft.com/office/powerpoint/2010/main" val="1337335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400" dirty="0" err="1" smtClean="0"/>
              <a:t>What</a:t>
            </a:r>
            <a:r>
              <a:rPr lang="pt-PT" sz="2400" dirty="0" smtClean="0"/>
              <a:t> </a:t>
            </a:r>
            <a:r>
              <a:rPr lang="pt-PT" sz="2400" dirty="0" err="1" smtClean="0"/>
              <a:t>if</a:t>
            </a:r>
            <a:r>
              <a:rPr lang="pt-PT" sz="2400" dirty="0" smtClean="0"/>
              <a:t> I </a:t>
            </a:r>
            <a:r>
              <a:rPr lang="pt-PT" sz="2400" dirty="0" err="1" smtClean="0"/>
              <a:t>don’t</a:t>
            </a:r>
            <a:r>
              <a:rPr lang="pt-PT" sz="2400" dirty="0" smtClean="0"/>
              <a:t> </a:t>
            </a:r>
            <a:r>
              <a:rPr lang="pt-PT" sz="2400" dirty="0" err="1" smtClean="0"/>
              <a:t>have</a:t>
            </a:r>
            <a:r>
              <a:rPr lang="pt-PT" sz="2400" dirty="0" smtClean="0"/>
              <a:t> </a:t>
            </a:r>
            <a:r>
              <a:rPr lang="pt-PT" sz="2400" dirty="0" err="1" smtClean="0"/>
              <a:t>the</a:t>
            </a:r>
            <a:r>
              <a:rPr lang="pt-PT" sz="2400" dirty="0" smtClean="0"/>
              <a:t> </a:t>
            </a:r>
            <a:r>
              <a:rPr lang="pt-PT" sz="2400" dirty="0" err="1"/>
              <a:t>s</a:t>
            </a:r>
            <a:r>
              <a:rPr lang="pt-PT" sz="2400" dirty="0" err="1" smtClean="0"/>
              <a:t>kill</a:t>
            </a:r>
            <a:r>
              <a:rPr lang="pt-PT" sz="2400" dirty="0" smtClean="0"/>
              <a:t> </a:t>
            </a:r>
            <a:r>
              <a:rPr lang="pt-PT" sz="2400" dirty="0" err="1" smtClean="0"/>
              <a:t>or</a:t>
            </a:r>
            <a:r>
              <a:rPr lang="pt-PT" sz="2400" dirty="0" smtClean="0"/>
              <a:t> </a:t>
            </a:r>
            <a:r>
              <a:rPr lang="pt-PT" sz="2400" dirty="0" err="1" smtClean="0"/>
              <a:t>knowledge</a:t>
            </a:r>
            <a:r>
              <a:rPr lang="pt-PT" sz="2400" dirty="0" smtClean="0"/>
              <a:t> </a:t>
            </a:r>
            <a:r>
              <a:rPr lang="pt-PT" sz="2400" dirty="0" err="1" smtClean="0"/>
              <a:t>or</a:t>
            </a:r>
            <a:r>
              <a:rPr lang="pt-PT" sz="2400" dirty="0" smtClean="0"/>
              <a:t> </a:t>
            </a:r>
            <a:r>
              <a:rPr lang="pt-PT" sz="2400" dirty="0" err="1" smtClean="0"/>
              <a:t>experience</a:t>
            </a:r>
            <a:r>
              <a:rPr lang="pt-PT" sz="2400" dirty="0" smtClean="0"/>
              <a:t>?</a:t>
            </a:r>
            <a:endParaRPr lang="en-GB" sz="2400" dirty="0"/>
          </a:p>
        </p:txBody>
      </p:sp>
      <p:sp>
        <p:nvSpPr>
          <p:cNvPr id="3" name="Content Placeholder 2"/>
          <p:cNvSpPr>
            <a:spLocks noGrp="1"/>
          </p:cNvSpPr>
          <p:nvPr>
            <p:ph idx="1"/>
          </p:nvPr>
        </p:nvSpPr>
        <p:spPr/>
        <p:txBody>
          <a:bodyPr/>
          <a:lstStyle/>
          <a:p>
            <a:pPr marL="0" indent="0">
              <a:buNone/>
            </a:pPr>
            <a:endParaRPr lang="pt-PT" dirty="0" smtClean="0"/>
          </a:p>
          <a:p>
            <a:pPr marL="0" indent="0">
              <a:buNone/>
            </a:pPr>
            <a:r>
              <a:rPr lang="pt-PT" dirty="0" smtClean="0"/>
              <a:t>In </a:t>
            </a:r>
            <a:r>
              <a:rPr lang="pt-PT" dirty="0" err="1"/>
              <a:t>today’s</a:t>
            </a:r>
            <a:r>
              <a:rPr lang="pt-PT" dirty="0"/>
              <a:t> </a:t>
            </a:r>
            <a:r>
              <a:rPr lang="pt-PT" dirty="0" smtClean="0"/>
              <a:t>global </a:t>
            </a:r>
            <a:r>
              <a:rPr lang="pt-PT" dirty="0" err="1" smtClean="0"/>
              <a:t>economy</a:t>
            </a:r>
            <a:r>
              <a:rPr lang="pt-PT" dirty="0" smtClean="0"/>
              <a:t>, </a:t>
            </a:r>
            <a:r>
              <a:rPr lang="pt-PT" dirty="0" err="1" smtClean="0">
                <a:solidFill>
                  <a:srgbClr val="C00000"/>
                </a:solidFill>
              </a:rPr>
              <a:t>accurate</a:t>
            </a:r>
            <a:r>
              <a:rPr lang="pt-PT" dirty="0" smtClean="0">
                <a:solidFill>
                  <a:srgbClr val="C00000"/>
                </a:solidFill>
              </a:rPr>
              <a:t> </a:t>
            </a:r>
            <a:r>
              <a:rPr lang="pt-PT" dirty="0" err="1" smtClean="0">
                <a:solidFill>
                  <a:srgbClr val="C00000"/>
                </a:solidFill>
              </a:rPr>
              <a:t>and</a:t>
            </a:r>
            <a:r>
              <a:rPr lang="pt-PT" dirty="0" smtClean="0">
                <a:solidFill>
                  <a:srgbClr val="C00000"/>
                </a:solidFill>
              </a:rPr>
              <a:t> </a:t>
            </a:r>
            <a:r>
              <a:rPr lang="pt-PT" dirty="0" smtClean="0">
                <a:solidFill>
                  <a:srgbClr val="C00000"/>
                </a:solidFill>
              </a:rPr>
              <a:t>up-to-date </a:t>
            </a:r>
            <a:r>
              <a:rPr lang="pt-PT" dirty="0" err="1" smtClean="0">
                <a:solidFill>
                  <a:srgbClr val="C00000"/>
                </a:solidFill>
              </a:rPr>
              <a:t>information</a:t>
            </a:r>
            <a:r>
              <a:rPr lang="pt-PT" dirty="0" smtClean="0">
                <a:solidFill>
                  <a:srgbClr val="C00000"/>
                </a:solidFill>
              </a:rPr>
              <a:t> </a:t>
            </a:r>
            <a:r>
              <a:rPr lang="pt-PT" dirty="0" err="1" smtClean="0">
                <a:solidFill>
                  <a:srgbClr val="C00000"/>
                </a:solidFill>
              </a:rPr>
              <a:t>on</a:t>
            </a:r>
            <a:r>
              <a:rPr lang="pt-PT" dirty="0" smtClean="0">
                <a:solidFill>
                  <a:srgbClr val="C00000"/>
                </a:solidFill>
              </a:rPr>
              <a:t> </a:t>
            </a:r>
            <a:r>
              <a:rPr lang="pt-PT" dirty="0" err="1" smtClean="0">
                <a:solidFill>
                  <a:srgbClr val="C00000"/>
                </a:solidFill>
              </a:rPr>
              <a:t>reputation</a:t>
            </a:r>
            <a:r>
              <a:rPr lang="pt-PT" dirty="0" smtClean="0"/>
              <a:t> </a:t>
            </a:r>
            <a:r>
              <a:rPr lang="pt-PT" dirty="0" err="1" smtClean="0"/>
              <a:t>is</a:t>
            </a:r>
            <a:r>
              <a:rPr lang="pt-PT" dirty="0" smtClean="0"/>
              <a:t> vital for </a:t>
            </a:r>
            <a:r>
              <a:rPr lang="pt-PT" dirty="0" err="1" smtClean="0"/>
              <a:t>companies</a:t>
            </a:r>
            <a:r>
              <a:rPr lang="pt-PT" dirty="0" smtClean="0"/>
              <a:t> to compete. </a:t>
            </a:r>
            <a:r>
              <a:rPr lang="pt-PT" dirty="0"/>
              <a:t>I </a:t>
            </a:r>
            <a:r>
              <a:rPr lang="pt-PT" dirty="0" err="1">
                <a:solidFill>
                  <a:srgbClr val="00B050"/>
                </a:solidFill>
              </a:rPr>
              <a:t>would</a:t>
            </a:r>
            <a:r>
              <a:rPr lang="pt-PT" dirty="0">
                <a:solidFill>
                  <a:srgbClr val="00B050"/>
                </a:solidFill>
              </a:rPr>
              <a:t> </a:t>
            </a:r>
            <a:r>
              <a:rPr lang="pt-PT" dirty="0" err="1">
                <a:solidFill>
                  <a:srgbClr val="00B050"/>
                </a:solidFill>
              </a:rPr>
              <a:t>welcome</a:t>
            </a:r>
            <a:r>
              <a:rPr lang="pt-PT" dirty="0">
                <a:solidFill>
                  <a:srgbClr val="00B050"/>
                </a:solidFill>
              </a:rPr>
              <a:t> </a:t>
            </a:r>
            <a:r>
              <a:rPr lang="pt-PT" dirty="0" err="1">
                <a:solidFill>
                  <a:srgbClr val="00B050"/>
                </a:solidFill>
              </a:rPr>
              <a:t>the</a:t>
            </a:r>
            <a:r>
              <a:rPr lang="pt-PT" dirty="0">
                <a:solidFill>
                  <a:srgbClr val="00B050"/>
                </a:solidFill>
              </a:rPr>
              <a:t> </a:t>
            </a:r>
            <a:r>
              <a:rPr lang="pt-PT" dirty="0" err="1">
                <a:solidFill>
                  <a:srgbClr val="00B050"/>
                </a:solidFill>
              </a:rPr>
              <a:t>challenge</a:t>
            </a:r>
            <a:r>
              <a:rPr lang="pt-PT" dirty="0">
                <a:solidFill>
                  <a:srgbClr val="00B050"/>
                </a:solidFill>
              </a:rPr>
              <a:t> </a:t>
            </a:r>
            <a:r>
              <a:rPr lang="pt-PT" dirty="0" err="1">
                <a:solidFill>
                  <a:srgbClr val="00B050"/>
                </a:solidFill>
              </a:rPr>
              <a:t>of</a:t>
            </a:r>
            <a:r>
              <a:rPr lang="pt-PT" dirty="0">
                <a:solidFill>
                  <a:srgbClr val="00B0F0"/>
                </a:solidFill>
              </a:rPr>
              <a:t> </a:t>
            </a:r>
            <a:r>
              <a:rPr lang="pt-PT" dirty="0" err="1" smtClean="0">
                <a:solidFill>
                  <a:srgbClr val="00B050"/>
                </a:solidFill>
              </a:rPr>
              <a:t>learning</a:t>
            </a:r>
            <a:r>
              <a:rPr lang="pt-PT" dirty="0" smtClean="0">
                <a:solidFill>
                  <a:srgbClr val="00B050"/>
                </a:solidFill>
              </a:rPr>
              <a:t> more </a:t>
            </a:r>
            <a:r>
              <a:rPr lang="pt-PT" dirty="0" err="1" smtClean="0">
                <a:solidFill>
                  <a:srgbClr val="00B050"/>
                </a:solidFill>
              </a:rPr>
              <a:t>about</a:t>
            </a:r>
            <a:r>
              <a:rPr lang="pt-PT" dirty="0" smtClean="0"/>
              <a:t> </a:t>
            </a:r>
            <a:r>
              <a:rPr lang="pt-PT" dirty="0" err="1" smtClean="0">
                <a:solidFill>
                  <a:srgbClr val="C00000"/>
                </a:solidFill>
              </a:rPr>
              <a:t>alva’s</a:t>
            </a:r>
            <a:r>
              <a:rPr lang="pt-PT" dirty="0" smtClean="0">
                <a:solidFill>
                  <a:srgbClr val="C00000"/>
                </a:solidFill>
              </a:rPr>
              <a:t> business </a:t>
            </a:r>
            <a:r>
              <a:rPr lang="pt-PT" dirty="0" err="1" smtClean="0"/>
              <a:t>and</a:t>
            </a:r>
            <a:r>
              <a:rPr lang="pt-PT" dirty="0" smtClean="0"/>
              <a:t> </a:t>
            </a:r>
            <a:r>
              <a:rPr lang="pt-PT" dirty="0">
                <a:solidFill>
                  <a:srgbClr val="00B0F0"/>
                </a:solidFill>
              </a:rPr>
              <a:t>look </a:t>
            </a:r>
            <a:r>
              <a:rPr lang="pt-PT" dirty="0" err="1">
                <a:solidFill>
                  <a:srgbClr val="00B0F0"/>
                </a:solidFill>
              </a:rPr>
              <a:t>forward</a:t>
            </a:r>
            <a:r>
              <a:rPr lang="pt-PT" dirty="0">
                <a:solidFill>
                  <a:srgbClr val="00B0F0"/>
                </a:solidFill>
              </a:rPr>
              <a:t> to </a:t>
            </a:r>
            <a:r>
              <a:rPr lang="pt-PT" dirty="0" err="1" smtClean="0">
                <a:solidFill>
                  <a:srgbClr val="C00000"/>
                </a:solidFill>
              </a:rPr>
              <a:t>applying</a:t>
            </a:r>
            <a:r>
              <a:rPr lang="pt-PT" dirty="0" smtClean="0">
                <a:solidFill>
                  <a:srgbClr val="C00000"/>
                </a:solidFill>
              </a:rPr>
              <a:t> </a:t>
            </a:r>
            <a:r>
              <a:rPr lang="pt-PT" dirty="0" err="1" smtClean="0">
                <a:solidFill>
                  <a:srgbClr val="C00000"/>
                </a:solidFill>
              </a:rPr>
              <a:t>my</a:t>
            </a:r>
            <a:r>
              <a:rPr lang="pt-PT" dirty="0" smtClean="0">
                <a:solidFill>
                  <a:srgbClr val="C00000"/>
                </a:solidFill>
              </a:rPr>
              <a:t> </a:t>
            </a:r>
            <a:r>
              <a:rPr lang="pt-PT" dirty="0" err="1" smtClean="0">
                <a:solidFill>
                  <a:srgbClr val="C00000"/>
                </a:solidFill>
              </a:rPr>
              <a:t>mathematical</a:t>
            </a:r>
            <a:r>
              <a:rPr lang="pt-PT" dirty="0" smtClean="0">
                <a:solidFill>
                  <a:srgbClr val="C00000"/>
                </a:solidFill>
              </a:rPr>
              <a:t> </a:t>
            </a:r>
            <a:r>
              <a:rPr lang="pt-PT" dirty="0" err="1" smtClean="0">
                <a:solidFill>
                  <a:srgbClr val="C00000"/>
                </a:solidFill>
              </a:rPr>
              <a:t>knowledge</a:t>
            </a:r>
            <a:r>
              <a:rPr lang="pt-PT" dirty="0" smtClean="0">
                <a:solidFill>
                  <a:srgbClr val="C00000"/>
                </a:solidFill>
              </a:rPr>
              <a:t> as a </a:t>
            </a:r>
            <a:r>
              <a:rPr lang="pt-PT" dirty="0" err="1" smtClean="0">
                <a:solidFill>
                  <a:srgbClr val="C00000"/>
                </a:solidFill>
              </a:rPr>
              <a:t>Quantitative</a:t>
            </a:r>
            <a:r>
              <a:rPr lang="pt-PT" dirty="0" smtClean="0">
                <a:solidFill>
                  <a:srgbClr val="C00000"/>
                </a:solidFill>
              </a:rPr>
              <a:t> </a:t>
            </a:r>
            <a:r>
              <a:rPr lang="pt-PT" dirty="0" err="1" smtClean="0">
                <a:solidFill>
                  <a:srgbClr val="C00000"/>
                </a:solidFill>
              </a:rPr>
              <a:t>Analyst</a:t>
            </a:r>
            <a:r>
              <a:rPr lang="pt-PT" dirty="0" smtClean="0">
                <a:solidFill>
                  <a:srgbClr val="C00000"/>
                </a:solidFill>
              </a:rPr>
              <a:t>.</a:t>
            </a:r>
            <a:r>
              <a:rPr lang="pt-PT" dirty="0" smtClean="0"/>
              <a:t> </a:t>
            </a:r>
            <a:endParaRPr lang="en-GB" dirty="0"/>
          </a:p>
          <a:p>
            <a:endParaRPr lang="en-GB"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39</a:t>
            </a:fld>
            <a:endParaRPr lang="pt-PT"/>
          </a:p>
        </p:txBody>
      </p:sp>
    </p:spTree>
    <p:extLst>
      <p:ext uri="{BB962C8B-B14F-4D97-AF65-F5344CB8AC3E}">
        <p14:creationId xmlns:p14="http://schemas.microsoft.com/office/powerpoint/2010/main" val="2701076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pt-PT" sz="2800" b="1" dirty="0" err="1" smtClean="0">
                <a:solidFill>
                  <a:srgbClr val="0070C0"/>
                </a:solidFill>
              </a:rPr>
              <a:t>Generic</a:t>
            </a:r>
            <a:r>
              <a:rPr lang="pt-PT" sz="2800" b="1" dirty="0" smtClean="0">
                <a:solidFill>
                  <a:srgbClr val="0070C0"/>
                </a:solidFill>
              </a:rPr>
              <a:t> </a:t>
            </a:r>
            <a:r>
              <a:rPr lang="pt-PT" sz="2800" b="1" dirty="0" err="1" smtClean="0">
                <a:solidFill>
                  <a:srgbClr val="0070C0"/>
                </a:solidFill>
              </a:rPr>
              <a:t>stages</a:t>
            </a:r>
            <a:r>
              <a:rPr lang="pt-PT" sz="2800" b="1" dirty="0" smtClean="0">
                <a:solidFill>
                  <a:srgbClr val="0070C0"/>
                </a:solidFill>
              </a:rPr>
              <a:t> &amp; layout</a:t>
            </a:r>
            <a:endParaRPr lang="pt-PT" sz="2800" b="1" dirty="0">
              <a:solidFill>
                <a:srgbClr val="0070C0"/>
              </a:solidFill>
            </a:endParaRPr>
          </a:p>
        </p:txBody>
      </p:sp>
      <p:sp>
        <p:nvSpPr>
          <p:cNvPr id="3" name="Content Placeholder 2"/>
          <p:cNvSpPr>
            <a:spLocks noGrp="1"/>
          </p:cNvSpPr>
          <p:nvPr>
            <p:ph idx="1"/>
          </p:nvPr>
        </p:nvSpPr>
        <p:spPr>
          <a:xfrm>
            <a:off x="1259632" y="764704"/>
            <a:ext cx="3816424" cy="5760640"/>
          </a:xfrm>
        </p:spPr>
        <p:txBody>
          <a:bodyPr/>
          <a:lstStyle/>
          <a:p>
            <a:pPr marL="0" indent="0">
              <a:spcBef>
                <a:spcPts val="0"/>
              </a:spcBef>
              <a:buNone/>
            </a:pPr>
            <a:r>
              <a:rPr lang="en-US" sz="1800" dirty="0" smtClean="0"/>
              <a:t>Addressee’s </a:t>
            </a:r>
            <a:r>
              <a:rPr lang="en-US" sz="1800" dirty="0"/>
              <a:t>name (if known</a:t>
            </a:r>
            <a:r>
              <a:rPr lang="en-US" sz="1800" dirty="0" smtClean="0"/>
              <a:t>)</a:t>
            </a:r>
          </a:p>
          <a:p>
            <a:pPr marL="0" indent="0">
              <a:spcBef>
                <a:spcPts val="0"/>
              </a:spcBef>
              <a:buNone/>
            </a:pPr>
            <a:r>
              <a:rPr lang="en-US" sz="1800" dirty="0" smtClean="0"/>
              <a:t>Addressee’s position (if known)</a:t>
            </a:r>
            <a:endParaRPr lang="en-US" sz="1800" dirty="0"/>
          </a:p>
          <a:p>
            <a:pPr marL="0" indent="0">
              <a:spcBef>
                <a:spcPts val="0"/>
              </a:spcBef>
              <a:buNone/>
            </a:pPr>
            <a:r>
              <a:rPr lang="en-US" sz="1800" dirty="0" smtClean="0"/>
              <a:t>Company name</a:t>
            </a:r>
          </a:p>
          <a:p>
            <a:pPr marL="0" indent="0">
              <a:spcBef>
                <a:spcPts val="0"/>
              </a:spcBef>
              <a:buNone/>
            </a:pPr>
            <a:r>
              <a:rPr lang="en-US" sz="1800" dirty="0" smtClean="0"/>
              <a:t>City, Country</a:t>
            </a:r>
          </a:p>
          <a:p>
            <a:pPr marL="0" indent="0">
              <a:spcBef>
                <a:spcPts val="600"/>
              </a:spcBef>
              <a:spcAft>
                <a:spcPts val="600"/>
              </a:spcAft>
              <a:buNone/>
            </a:pPr>
            <a:r>
              <a:rPr lang="en-US" sz="1800" dirty="0" smtClean="0"/>
              <a:t>Date</a:t>
            </a:r>
          </a:p>
          <a:p>
            <a:pPr marL="0" indent="0">
              <a:spcBef>
                <a:spcPts val="0"/>
              </a:spcBef>
              <a:buNone/>
            </a:pPr>
            <a:r>
              <a:rPr lang="en-US" sz="1800" dirty="0" smtClean="0"/>
              <a:t>Ref. (if known)</a:t>
            </a:r>
          </a:p>
          <a:p>
            <a:pPr marL="0" indent="0">
              <a:spcBef>
                <a:spcPts val="0"/>
              </a:spcBef>
              <a:buNone/>
            </a:pPr>
            <a:endParaRPr lang="en-US" sz="1800" dirty="0"/>
          </a:p>
          <a:p>
            <a:pPr marL="0" indent="0">
              <a:spcBef>
                <a:spcPts val="0"/>
              </a:spcBef>
              <a:buNone/>
            </a:pPr>
            <a:r>
              <a:rPr lang="en-US" sz="1800" dirty="0" smtClean="0"/>
              <a:t>Salutation</a:t>
            </a:r>
          </a:p>
          <a:p>
            <a:pPr marL="0" indent="0">
              <a:spcBef>
                <a:spcPts val="0"/>
              </a:spcBef>
              <a:buNone/>
            </a:pPr>
            <a:endParaRPr lang="en-US" sz="1800" dirty="0"/>
          </a:p>
          <a:p>
            <a:pPr marL="0" indent="0">
              <a:spcBef>
                <a:spcPts val="0"/>
              </a:spcBef>
              <a:buNone/>
            </a:pPr>
            <a:r>
              <a:rPr lang="en-US" sz="1800" dirty="0" smtClean="0"/>
              <a:t>Paragraph 1</a:t>
            </a:r>
          </a:p>
          <a:p>
            <a:pPr marL="0" indent="0">
              <a:spcBef>
                <a:spcPts val="0"/>
              </a:spcBef>
              <a:buNone/>
            </a:pPr>
            <a:r>
              <a:rPr lang="en-US" sz="1800" dirty="0" smtClean="0"/>
              <a:t>Paragraph 2</a:t>
            </a:r>
          </a:p>
          <a:p>
            <a:pPr marL="0" indent="0">
              <a:spcBef>
                <a:spcPts val="0"/>
              </a:spcBef>
              <a:buNone/>
            </a:pPr>
            <a:r>
              <a:rPr lang="en-US" sz="1800" dirty="0" smtClean="0"/>
              <a:t>Paragraph </a:t>
            </a:r>
            <a:r>
              <a:rPr lang="en-US" sz="1800" dirty="0"/>
              <a:t>3</a:t>
            </a:r>
            <a:endParaRPr lang="en-US" sz="1800" dirty="0" smtClean="0"/>
          </a:p>
          <a:p>
            <a:pPr marL="0" indent="0">
              <a:spcBef>
                <a:spcPts val="0"/>
              </a:spcBef>
              <a:buNone/>
            </a:pPr>
            <a:endParaRPr lang="en-US" sz="1800" dirty="0" smtClean="0"/>
          </a:p>
          <a:p>
            <a:pPr marL="0" indent="0">
              <a:spcBef>
                <a:spcPts val="0"/>
              </a:spcBef>
              <a:buNone/>
            </a:pPr>
            <a:r>
              <a:rPr lang="en-US" sz="1800" dirty="0" smtClean="0"/>
              <a:t>Close</a:t>
            </a:r>
          </a:p>
          <a:p>
            <a:pPr marL="0" indent="0">
              <a:spcBef>
                <a:spcPts val="0"/>
              </a:spcBef>
              <a:buNone/>
            </a:pPr>
            <a:r>
              <a:rPr lang="en-US" sz="1800" dirty="0"/>
              <a:t>Your Name</a:t>
            </a:r>
            <a:br>
              <a:rPr lang="en-US" sz="1800" dirty="0"/>
            </a:br>
            <a:r>
              <a:rPr lang="en-US" sz="1800" dirty="0"/>
              <a:t>City, Country</a:t>
            </a:r>
            <a:br>
              <a:rPr lang="en-US" sz="1800" dirty="0"/>
            </a:br>
            <a:r>
              <a:rPr lang="en-US" sz="1800" dirty="0"/>
              <a:t>Phone Number (with country code)</a:t>
            </a:r>
            <a:br>
              <a:rPr lang="en-US" sz="1800" dirty="0"/>
            </a:br>
            <a:r>
              <a:rPr lang="en-US" sz="1800" dirty="0"/>
              <a:t>Email Address</a:t>
            </a:r>
          </a:p>
        </p:txBody>
      </p:sp>
      <p:sp>
        <p:nvSpPr>
          <p:cNvPr id="4" name="Slide Number Placeholder 3"/>
          <p:cNvSpPr>
            <a:spLocks noGrp="1"/>
          </p:cNvSpPr>
          <p:nvPr>
            <p:ph type="sldNum" sz="quarter" idx="12"/>
          </p:nvPr>
        </p:nvSpPr>
        <p:spPr/>
        <p:txBody>
          <a:bodyPr/>
          <a:lstStyle/>
          <a:p>
            <a:fld id="{8AEAD054-9927-45A5-871A-CAABACE37F32}" type="slidenum">
              <a:rPr lang="pt-PT" smtClean="0"/>
              <a:pPr/>
              <a:t>4</a:t>
            </a:fld>
            <a:endParaRPr lang="pt-PT"/>
          </a:p>
        </p:txBody>
      </p:sp>
      <p:sp>
        <p:nvSpPr>
          <p:cNvPr id="5" name="TextBox 4"/>
          <p:cNvSpPr txBox="1"/>
          <p:nvPr/>
        </p:nvSpPr>
        <p:spPr>
          <a:xfrm>
            <a:off x="5424620" y="1815207"/>
            <a:ext cx="1944216" cy="461665"/>
          </a:xfrm>
          <a:prstGeom prst="rect">
            <a:avLst/>
          </a:prstGeom>
          <a:solidFill>
            <a:srgbClr val="92D050"/>
          </a:solidFill>
        </p:spPr>
        <p:txBody>
          <a:bodyPr wrap="square" rtlCol="0">
            <a:spAutoFit/>
          </a:bodyPr>
          <a:lstStyle/>
          <a:p>
            <a:pPr algn="ctr"/>
            <a:r>
              <a:rPr lang="pt-PT" sz="2400" dirty="0" smtClean="0"/>
              <a:t>digital 2</a:t>
            </a:r>
          </a:p>
        </p:txBody>
      </p:sp>
      <p:grpSp>
        <p:nvGrpSpPr>
          <p:cNvPr id="6" name="Group 5"/>
          <p:cNvGrpSpPr/>
          <p:nvPr/>
        </p:nvGrpSpPr>
        <p:grpSpPr>
          <a:xfrm>
            <a:off x="5076056" y="2590056"/>
            <a:ext cx="2664296" cy="3312368"/>
            <a:chOff x="5076056" y="3212976"/>
            <a:chExt cx="2664296" cy="3312368"/>
          </a:xfrm>
        </p:grpSpPr>
        <p:sp>
          <p:nvSpPr>
            <p:cNvPr id="7" name="Rectangle 6"/>
            <p:cNvSpPr/>
            <p:nvPr/>
          </p:nvSpPr>
          <p:spPr>
            <a:xfrm>
              <a:off x="5076056" y="3212976"/>
              <a:ext cx="2664296" cy="331236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Rectangle 7"/>
            <p:cNvSpPr/>
            <p:nvPr/>
          </p:nvSpPr>
          <p:spPr>
            <a:xfrm>
              <a:off x="5292080" y="5850664"/>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Rectangle 8"/>
            <p:cNvSpPr/>
            <p:nvPr/>
          </p:nvSpPr>
          <p:spPr>
            <a:xfrm>
              <a:off x="5295083" y="3979912"/>
              <a:ext cx="2157237" cy="43204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Rectangle 9"/>
            <p:cNvSpPr/>
            <p:nvPr/>
          </p:nvSpPr>
          <p:spPr>
            <a:xfrm>
              <a:off x="5260922" y="3330384"/>
              <a:ext cx="532211" cy="28948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Rectangle 10"/>
            <p:cNvSpPr/>
            <p:nvPr/>
          </p:nvSpPr>
          <p:spPr>
            <a:xfrm>
              <a:off x="5292080" y="4555976"/>
              <a:ext cx="2157237" cy="57606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Rectangle 11"/>
            <p:cNvSpPr/>
            <p:nvPr/>
          </p:nvSpPr>
          <p:spPr>
            <a:xfrm>
              <a:off x="5292080" y="5250904"/>
              <a:ext cx="2157237" cy="313184"/>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cxnSp>
          <p:nvCxnSpPr>
            <p:cNvPr id="13" name="Straight Connector 12"/>
            <p:cNvCxnSpPr/>
            <p:nvPr/>
          </p:nvCxnSpPr>
          <p:spPr>
            <a:xfrm>
              <a:off x="5295083" y="3691880"/>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92080" y="3763888"/>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292080" y="3835896"/>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92080" y="5708104"/>
              <a:ext cx="501053"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7860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800" dirty="0" err="1" smtClean="0"/>
              <a:t>What</a:t>
            </a:r>
            <a:r>
              <a:rPr lang="pt-PT" sz="2800" dirty="0" smtClean="0"/>
              <a:t> </a:t>
            </a:r>
            <a:r>
              <a:rPr lang="pt-PT" sz="2800" dirty="0" err="1" smtClean="0"/>
              <a:t>if</a:t>
            </a:r>
            <a:r>
              <a:rPr lang="pt-PT" sz="2800" dirty="0" smtClean="0"/>
              <a:t> I </a:t>
            </a:r>
            <a:r>
              <a:rPr lang="pt-PT" sz="2800" dirty="0" err="1" smtClean="0"/>
              <a:t>don’t</a:t>
            </a:r>
            <a:r>
              <a:rPr lang="pt-PT" sz="2800" dirty="0" smtClean="0"/>
              <a:t> </a:t>
            </a:r>
            <a:r>
              <a:rPr lang="pt-PT" sz="2800" dirty="0" err="1" smtClean="0"/>
              <a:t>have</a:t>
            </a:r>
            <a:r>
              <a:rPr lang="pt-PT" sz="2800" dirty="0" smtClean="0"/>
              <a:t> </a:t>
            </a:r>
            <a:r>
              <a:rPr lang="pt-PT" sz="2800" dirty="0" err="1" smtClean="0"/>
              <a:t>the</a:t>
            </a:r>
            <a:r>
              <a:rPr lang="pt-PT" sz="2800" dirty="0" smtClean="0"/>
              <a:t> </a:t>
            </a:r>
            <a:r>
              <a:rPr lang="pt-PT" sz="2800" dirty="0" err="1"/>
              <a:t>s</a:t>
            </a:r>
            <a:r>
              <a:rPr lang="pt-PT" sz="2800" dirty="0" err="1" smtClean="0"/>
              <a:t>kill</a:t>
            </a:r>
            <a:r>
              <a:rPr lang="pt-PT" sz="2800" dirty="0" smtClean="0"/>
              <a:t> </a:t>
            </a:r>
            <a:r>
              <a:rPr lang="pt-PT" sz="2800" dirty="0" err="1" smtClean="0"/>
              <a:t>or</a:t>
            </a:r>
            <a:r>
              <a:rPr lang="pt-PT" sz="2800" dirty="0" smtClean="0"/>
              <a:t> </a:t>
            </a:r>
            <a:r>
              <a:rPr lang="pt-PT" sz="2800" dirty="0" err="1" smtClean="0"/>
              <a:t>knowledge</a:t>
            </a:r>
            <a:r>
              <a:rPr lang="pt-PT" sz="2800" dirty="0" smtClean="0"/>
              <a:t> </a:t>
            </a:r>
            <a:r>
              <a:rPr lang="pt-PT" sz="2800" dirty="0" err="1" smtClean="0"/>
              <a:t>or</a:t>
            </a:r>
            <a:r>
              <a:rPr lang="pt-PT" sz="2800" dirty="0" smtClean="0"/>
              <a:t> </a:t>
            </a:r>
            <a:r>
              <a:rPr lang="pt-PT" sz="2800" dirty="0" err="1" smtClean="0"/>
              <a:t>experience</a:t>
            </a:r>
            <a:r>
              <a:rPr lang="pt-PT" sz="2800" dirty="0" smtClean="0"/>
              <a:t>?</a:t>
            </a:r>
            <a:endParaRPr lang="en-GB" sz="2800" dirty="0"/>
          </a:p>
        </p:txBody>
      </p:sp>
      <p:sp>
        <p:nvSpPr>
          <p:cNvPr id="3" name="Content Placeholder 2"/>
          <p:cNvSpPr>
            <a:spLocks noGrp="1"/>
          </p:cNvSpPr>
          <p:nvPr>
            <p:ph idx="1"/>
          </p:nvPr>
        </p:nvSpPr>
        <p:spPr>
          <a:xfrm>
            <a:off x="395536" y="1340768"/>
            <a:ext cx="8291264" cy="5400600"/>
          </a:xfrm>
        </p:spPr>
        <p:txBody>
          <a:bodyPr/>
          <a:lstStyle/>
          <a:p>
            <a:pPr marL="0" indent="0">
              <a:buNone/>
            </a:pPr>
            <a:r>
              <a:rPr lang="pt-PT" sz="2000" dirty="0" err="1" smtClean="0">
                <a:solidFill>
                  <a:srgbClr val="3366FF"/>
                </a:solidFill>
              </a:rPr>
              <a:t>Previous</a:t>
            </a:r>
            <a:r>
              <a:rPr lang="pt-PT" sz="2000" dirty="0" smtClean="0">
                <a:solidFill>
                  <a:srgbClr val="3366FF"/>
                </a:solidFill>
              </a:rPr>
              <a:t> </a:t>
            </a:r>
            <a:r>
              <a:rPr lang="pt-PT" sz="2000" dirty="0" err="1" smtClean="0">
                <a:solidFill>
                  <a:srgbClr val="3366FF"/>
                </a:solidFill>
              </a:rPr>
              <a:t>Student</a:t>
            </a:r>
            <a:r>
              <a:rPr lang="pt-PT" sz="2000" dirty="0" smtClean="0">
                <a:solidFill>
                  <a:srgbClr val="3366FF"/>
                </a:solidFill>
              </a:rPr>
              <a:t> </a:t>
            </a:r>
            <a:r>
              <a:rPr lang="pt-PT" sz="2000" dirty="0" err="1" smtClean="0">
                <a:solidFill>
                  <a:srgbClr val="3366FF"/>
                </a:solidFill>
              </a:rPr>
              <a:t>text</a:t>
            </a:r>
            <a:r>
              <a:rPr lang="pt-PT" sz="2000" dirty="0" smtClean="0">
                <a:solidFill>
                  <a:srgbClr val="3366FF"/>
                </a:solidFill>
              </a:rPr>
              <a:t> </a:t>
            </a:r>
            <a:r>
              <a:rPr lang="pt-PT" sz="2000" dirty="0" smtClean="0">
                <a:solidFill>
                  <a:srgbClr val="3366FF"/>
                </a:solidFill>
              </a:rPr>
              <a:t>d</a:t>
            </a:r>
            <a:endParaRPr lang="pt-PT" sz="2000" dirty="0" smtClean="0">
              <a:solidFill>
                <a:srgbClr val="3366FF"/>
              </a:solidFill>
            </a:endParaRPr>
          </a:p>
          <a:p>
            <a:pPr marL="0" indent="0">
              <a:buNone/>
            </a:pPr>
            <a:r>
              <a:rPr lang="pt-PT" dirty="0" smtClean="0"/>
              <a:t>I </a:t>
            </a:r>
            <a:r>
              <a:rPr lang="pt-PT" dirty="0" err="1" smtClean="0"/>
              <a:t>don’t</a:t>
            </a:r>
            <a:r>
              <a:rPr lang="pt-PT" dirty="0" smtClean="0"/>
              <a:t> </a:t>
            </a:r>
            <a:r>
              <a:rPr lang="pt-PT" dirty="0" err="1" smtClean="0"/>
              <a:t>have</a:t>
            </a:r>
            <a:r>
              <a:rPr lang="pt-PT" dirty="0" smtClean="0"/>
              <a:t> </a:t>
            </a:r>
            <a:r>
              <a:rPr lang="pt-PT" dirty="0" err="1" smtClean="0"/>
              <a:t>experience</a:t>
            </a:r>
            <a:r>
              <a:rPr lang="pt-PT" dirty="0" smtClean="0"/>
              <a:t> </a:t>
            </a:r>
            <a:r>
              <a:rPr lang="pt-PT" dirty="0" err="1" smtClean="0"/>
              <a:t>working</a:t>
            </a:r>
            <a:r>
              <a:rPr lang="pt-PT" dirty="0" smtClean="0"/>
              <a:t> </a:t>
            </a:r>
            <a:r>
              <a:rPr lang="pt-PT" dirty="0" err="1" smtClean="0"/>
              <a:t>on</a:t>
            </a:r>
            <a:r>
              <a:rPr lang="pt-PT" dirty="0" smtClean="0"/>
              <a:t> </a:t>
            </a:r>
            <a:r>
              <a:rPr lang="pt-PT" dirty="0" err="1" smtClean="0"/>
              <a:t>sucessful</a:t>
            </a:r>
            <a:r>
              <a:rPr lang="pt-PT" dirty="0" smtClean="0"/>
              <a:t> </a:t>
            </a:r>
            <a:r>
              <a:rPr lang="pt-PT" dirty="0" smtClean="0">
                <a:solidFill>
                  <a:srgbClr val="C00000"/>
                </a:solidFill>
              </a:rPr>
              <a:t>SEO </a:t>
            </a:r>
            <a:r>
              <a:rPr lang="pt-PT" dirty="0" err="1" smtClean="0">
                <a:solidFill>
                  <a:srgbClr val="C00000"/>
                </a:solidFill>
              </a:rPr>
              <a:t>campaigns</a:t>
            </a:r>
            <a:r>
              <a:rPr lang="pt-PT" dirty="0" smtClean="0">
                <a:solidFill>
                  <a:srgbClr val="C00000"/>
                </a:solidFill>
              </a:rPr>
              <a:t> </a:t>
            </a:r>
            <a:r>
              <a:rPr lang="pt-PT" dirty="0" err="1" smtClean="0"/>
              <a:t>or</a:t>
            </a:r>
            <a:r>
              <a:rPr lang="pt-PT" dirty="0" smtClean="0"/>
              <a:t> </a:t>
            </a:r>
            <a:r>
              <a:rPr lang="pt-PT" dirty="0" err="1" smtClean="0"/>
              <a:t>experience</a:t>
            </a:r>
            <a:r>
              <a:rPr lang="pt-PT" dirty="0" smtClean="0"/>
              <a:t> in </a:t>
            </a:r>
            <a:r>
              <a:rPr lang="pt-PT" dirty="0" err="1" smtClean="0">
                <a:solidFill>
                  <a:srgbClr val="C00000"/>
                </a:solidFill>
              </a:rPr>
              <a:t>copywriting</a:t>
            </a:r>
            <a:r>
              <a:rPr lang="pt-PT" dirty="0" smtClean="0"/>
              <a:t>, </a:t>
            </a:r>
            <a:r>
              <a:rPr lang="pt-PT" dirty="0" err="1" smtClean="0"/>
              <a:t>but</a:t>
            </a:r>
            <a:r>
              <a:rPr lang="pt-PT" dirty="0" smtClean="0"/>
              <a:t> I </a:t>
            </a:r>
            <a:r>
              <a:rPr lang="pt-PT" dirty="0" err="1" smtClean="0">
                <a:solidFill>
                  <a:srgbClr val="00B050"/>
                </a:solidFill>
              </a:rPr>
              <a:t>am</a:t>
            </a:r>
            <a:r>
              <a:rPr lang="pt-PT" dirty="0" smtClean="0">
                <a:solidFill>
                  <a:srgbClr val="00B050"/>
                </a:solidFill>
              </a:rPr>
              <a:t> </a:t>
            </a:r>
            <a:r>
              <a:rPr lang="pt-PT" dirty="0" err="1" smtClean="0">
                <a:solidFill>
                  <a:srgbClr val="00B050"/>
                </a:solidFill>
              </a:rPr>
              <a:t>willing</a:t>
            </a:r>
            <a:r>
              <a:rPr lang="pt-PT" dirty="0" smtClean="0">
                <a:solidFill>
                  <a:srgbClr val="00B050"/>
                </a:solidFill>
              </a:rPr>
              <a:t> to </a:t>
            </a:r>
            <a:r>
              <a:rPr lang="pt-PT" dirty="0" err="1" smtClean="0">
                <a:solidFill>
                  <a:srgbClr val="00B050"/>
                </a:solidFill>
              </a:rPr>
              <a:t>learn</a:t>
            </a:r>
            <a:r>
              <a:rPr lang="pt-PT" dirty="0" smtClean="0">
                <a:solidFill>
                  <a:srgbClr val="00B050"/>
                </a:solidFill>
              </a:rPr>
              <a:t> </a:t>
            </a:r>
            <a:r>
              <a:rPr lang="pt-PT" dirty="0" err="1" smtClean="0">
                <a:solidFill>
                  <a:srgbClr val="00B050"/>
                </a:solidFill>
              </a:rPr>
              <a:t>everything</a:t>
            </a:r>
            <a:r>
              <a:rPr lang="pt-PT" dirty="0" smtClean="0">
                <a:solidFill>
                  <a:srgbClr val="00B050"/>
                </a:solidFill>
              </a:rPr>
              <a:t> </a:t>
            </a:r>
            <a:r>
              <a:rPr lang="pt-PT" dirty="0" err="1" smtClean="0">
                <a:solidFill>
                  <a:srgbClr val="00B050"/>
                </a:solidFill>
              </a:rPr>
              <a:t>about</a:t>
            </a:r>
            <a:r>
              <a:rPr lang="pt-PT" dirty="0" smtClean="0">
                <a:solidFill>
                  <a:srgbClr val="00B050"/>
                </a:solidFill>
              </a:rPr>
              <a:t> </a:t>
            </a:r>
            <a:r>
              <a:rPr lang="pt-PT" dirty="0" err="1" smtClean="0">
                <a:solidFill>
                  <a:srgbClr val="00B050"/>
                </a:solidFill>
              </a:rPr>
              <a:t>it</a:t>
            </a:r>
            <a:r>
              <a:rPr lang="pt-PT" dirty="0" smtClean="0">
                <a:solidFill>
                  <a:srgbClr val="00B050"/>
                </a:solidFill>
              </a:rPr>
              <a:t> </a:t>
            </a:r>
            <a:r>
              <a:rPr lang="pt-PT" dirty="0" smtClean="0"/>
              <a:t>in </a:t>
            </a:r>
            <a:r>
              <a:rPr lang="pt-PT" dirty="0" err="1" smtClean="0"/>
              <a:t>order</a:t>
            </a:r>
            <a:r>
              <a:rPr lang="pt-PT" dirty="0" smtClean="0"/>
              <a:t> to do a </a:t>
            </a:r>
            <a:r>
              <a:rPr lang="pt-PT" dirty="0" err="1" smtClean="0"/>
              <a:t>great</a:t>
            </a:r>
            <a:r>
              <a:rPr lang="pt-PT" dirty="0" smtClean="0"/>
              <a:t> job.</a:t>
            </a:r>
          </a:p>
          <a:p>
            <a:pPr marL="0" indent="0">
              <a:buNone/>
            </a:pPr>
            <a:r>
              <a:rPr lang="pt-PT" sz="2000" dirty="0" err="1" smtClean="0">
                <a:solidFill>
                  <a:srgbClr val="3366FF"/>
                </a:solidFill>
              </a:rPr>
              <a:t>Reformulated</a:t>
            </a:r>
            <a:r>
              <a:rPr lang="pt-PT" sz="2000" dirty="0" smtClean="0">
                <a:solidFill>
                  <a:srgbClr val="3366FF"/>
                </a:solidFill>
              </a:rPr>
              <a:t> </a:t>
            </a:r>
            <a:r>
              <a:rPr lang="pt-PT" sz="2000" dirty="0" err="1" smtClean="0">
                <a:solidFill>
                  <a:srgbClr val="3366FF"/>
                </a:solidFill>
              </a:rPr>
              <a:t>text</a:t>
            </a:r>
            <a:r>
              <a:rPr lang="pt-PT" sz="2000" dirty="0" smtClean="0">
                <a:solidFill>
                  <a:srgbClr val="3366FF"/>
                </a:solidFill>
              </a:rPr>
              <a:t> </a:t>
            </a:r>
            <a:r>
              <a:rPr lang="pt-PT" sz="2000" dirty="0" smtClean="0">
                <a:solidFill>
                  <a:srgbClr val="3366FF"/>
                </a:solidFill>
              </a:rPr>
              <a:t>d</a:t>
            </a:r>
            <a:endParaRPr lang="en-GB" sz="2000" dirty="0" smtClean="0"/>
          </a:p>
          <a:p>
            <a:pPr marL="0" indent="0">
              <a:buNone/>
            </a:pPr>
            <a:r>
              <a:rPr lang="en-GB" dirty="0" smtClean="0"/>
              <a:t>Knowing that </a:t>
            </a:r>
            <a:r>
              <a:rPr lang="en-GB" dirty="0" smtClean="0">
                <a:solidFill>
                  <a:srgbClr val="C00000"/>
                </a:solidFill>
              </a:rPr>
              <a:t> a company’s success depends on the ability to maintain a high profile on search engines</a:t>
            </a:r>
            <a:r>
              <a:rPr lang="en-GB" dirty="0" smtClean="0"/>
              <a:t>, I </a:t>
            </a:r>
            <a:r>
              <a:rPr lang="en-GB" dirty="0" smtClean="0">
                <a:solidFill>
                  <a:srgbClr val="00B050"/>
                </a:solidFill>
              </a:rPr>
              <a:t>would welcome the challenge of learning more about </a:t>
            </a:r>
            <a:r>
              <a:rPr lang="en-GB" dirty="0" smtClean="0">
                <a:solidFill>
                  <a:srgbClr val="C00000"/>
                </a:solidFill>
              </a:rPr>
              <a:t>SEO </a:t>
            </a:r>
            <a:r>
              <a:rPr lang="en-GB" dirty="0" smtClean="0"/>
              <a:t>in order to fulfil the media agency’s goals.   </a:t>
            </a:r>
            <a:endParaRPr lang="en-GB" dirty="0"/>
          </a:p>
        </p:txBody>
      </p:sp>
      <p:sp>
        <p:nvSpPr>
          <p:cNvPr id="4" name="Oval 3"/>
          <p:cNvSpPr/>
          <p:nvPr/>
        </p:nvSpPr>
        <p:spPr>
          <a:xfrm rot="21304885">
            <a:off x="250050" y="3656664"/>
            <a:ext cx="8502293" cy="2016224"/>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5" name="TextBox 4"/>
          <p:cNvSpPr txBox="1"/>
          <p:nvPr/>
        </p:nvSpPr>
        <p:spPr>
          <a:xfrm>
            <a:off x="4067944" y="3068960"/>
            <a:ext cx="4230362" cy="954107"/>
          </a:xfrm>
          <a:prstGeom prst="rect">
            <a:avLst/>
          </a:prstGeom>
          <a:solidFill>
            <a:srgbClr val="FFFF00"/>
          </a:solidFill>
        </p:spPr>
        <p:txBody>
          <a:bodyPr wrap="square" rtlCol="0">
            <a:spAutoFit/>
          </a:bodyPr>
          <a:lstStyle/>
          <a:p>
            <a:r>
              <a:rPr lang="pt-PT" sz="2800" dirty="0" err="1" smtClean="0"/>
              <a:t>Awareness</a:t>
            </a:r>
            <a:r>
              <a:rPr lang="pt-PT" sz="2800" dirty="0" smtClean="0"/>
              <a:t> </a:t>
            </a:r>
            <a:r>
              <a:rPr lang="pt-PT" sz="2800" dirty="0" err="1" smtClean="0"/>
              <a:t>of</a:t>
            </a:r>
            <a:r>
              <a:rPr lang="pt-PT" sz="2800" dirty="0" smtClean="0"/>
              <a:t> </a:t>
            </a:r>
            <a:r>
              <a:rPr lang="pt-PT" sz="2800" dirty="0" err="1" smtClean="0"/>
              <a:t>what’s</a:t>
            </a:r>
            <a:r>
              <a:rPr lang="pt-PT" sz="2800" dirty="0" smtClean="0"/>
              <a:t> </a:t>
            </a:r>
            <a:r>
              <a:rPr lang="pt-PT" sz="2800" dirty="0" err="1" smtClean="0"/>
              <a:t>at</a:t>
            </a:r>
            <a:r>
              <a:rPr lang="pt-PT" sz="2800" dirty="0" smtClean="0"/>
              <a:t> </a:t>
            </a:r>
            <a:r>
              <a:rPr lang="pt-PT" sz="2800" dirty="0" err="1" smtClean="0"/>
              <a:t>stake</a:t>
            </a:r>
            <a:r>
              <a:rPr lang="pt-PT" sz="2800" dirty="0" smtClean="0"/>
              <a:t>/</a:t>
            </a:r>
            <a:r>
              <a:rPr lang="pt-PT" sz="2800" dirty="0" err="1" smtClean="0"/>
              <a:t>responsibility</a:t>
            </a:r>
            <a:endParaRPr lang="pt-PT" sz="2800" dirty="0"/>
          </a:p>
        </p:txBody>
      </p:sp>
      <p:sp>
        <p:nvSpPr>
          <p:cNvPr id="6" name="Slide Number Placeholder 5"/>
          <p:cNvSpPr>
            <a:spLocks noGrp="1"/>
          </p:cNvSpPr>
          <p:nvPr>
            <p:ph type="sldNum" sz="quarter" idx="12"/>
          </p:nvPr>
        </p:nvSpPr>
        <p:spPr/>
        <p:txBody>
          <a:bodyPr/>
          <a:lstStyle/>
          <a:p>
            <a:fld id="{8AEAD054-9927-45A5-871A-CAABACE37F32}" type="slidenum">
              <a:rPr lang="pt-PT" smtClean="0"/>
              <a:pPr/>
              <a:t>40</a:t>
            </a:fld>
            <a:endParaRPr lang="pt-PT"/>
          </a:p>
        </p:txBody>
      </p:sp>
    </p:spTree>
    <p:extLst>
      <p:ext uri="{BB962C8B-B14F-4D97-AF65-F5344CB8AC3E}">
        <p14:creationId xmlns:p14="http://schemas.microsoft.com/office/powerpoint/2010/main" val="401668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400" dirty="0" err="1"/>
              <a:t>What</a:t>
            </a:r>
            <a:r>
              <a:rPr lang="pt-PT" sz="2400" dirty="0"/>
              <a:t> </a:t>
            </a:r>
            <a:r>
              <a:rPr lang="pt-PT" sz="2400" dirty="0" err="1"/>
              <a:t>if</a:t>
            </a:r>
            <a:r>
              <a:rPr lang="pt-PT" sz="2400" dirty="0"/>
              <a:t> I </a:t>
            </a:r>
            <a:r>
              <a:rPr lang="pt-PT" sz="2400" dirty="0" err="1"/>
              <a:t>don’t</a:t>
            </a:r>
            <a:r>
              <a:rPr lang="pt-PT" sz="2400" dirty="0"/>
              <a:t> </a:t>
            </a:r>
            <a:r>
              <a:rPr lang="pt-PT" sz="2400" dirty="0" err="1"/>
              <a:t>have</a:t>
            </a:r>
            <a:r>
              <a:rPr lang="pt-PT" sz="2400" dirty="0"/>
              <a:t> </a:t>
            </a:r>
            <a:r>
              <a:rPr lang="pt-PT" sz="2400" dirty="0" err="1"/>
              <a:t>the</a:t>
            </a:r>
            <a:r>
              <a:rPr lang="pt-PT" sz="2400" dirty="0"/>
              <a:t> </a:t>
            </a:r>
            <a:r>
              <a:rPr lang="pt-PT" sz="2400" dirty="0" err="1"/>
              <a:t>skill</a:t>
            </a:r>
            <a:r>
              <a:rPr lang="pt-PT" sz="2400" dirty="0"/>
              <a:t> </a:t>
            </a:r>
            <a:r>
              <a:rPr lang="pt-PT" sz="2400" dirty="0" err="1"/>
              <a:t>or</a:t>
            </a:r>
            <a:r>
              <a:rPr lang="pt-PT" sz="2400" dirty="0"/>
              <a:t> </a:t>
            </a:r>
            <a:r>
              <a:rPr lang="pt-PT" sz="2400" dirty="0" err="1"/>
              <a:t>knowledge</a:t>
            </a:r>
            <a:r>
              <a:rPr lang="pt-PT" sz="2400" dirty="0"/>
              <a:t> </a:t>
            </a:r>
            <a:r>
              <a:rPr lang="pt-PT" sz="2400" dirty="0" err="1"/>
              <a:t>or</a:t>
            </a:r>
            <a:r>
              <a:rPr lang="pt-PT" sz="2400" dirty="0"/>
              <a:t> </a:t>
            </a:r>
            <a:r>
              <a:rPr lang="pt-PT" sz="2400" dirty="0" err="1"/>
              <a:t>experience</a:t>
            </a:r>
            <a:r>
              <a:rPr lang="pt-PT" sz="2400" dirty="0" smtClean="0"/>
              <a:t>? </a:t>
            </a:r>
            <a:r>
              <a:rPr lang="pt-PT" sz="2400" dirty="0" err="1" smtClean="0">
                <a:solidFill>
                  <a:srgbClr val="0070C0"/>
                </a:solidFill>
              </a:rPr>
              <a:t>Previous</a:t>
            </a:r>
            <a:r>
              <a:rPr lang="pt-PT" sz="2400" dirty="0" smtClean="0">
                <a:solidFill>
                  <a:srgbClr val="0070C0"/>
                </a:solidFill>
              </a:rPr>
              <a:t> </a:t>
            </a:r>
            <a:r>
              <a:rPr lang="en-GB" sz="2400" dirty="0" smtClean="0">
                <a:solidFill>
                  <a:srgbClr val="3366FF"/>
                </a:solidFill>
              </a:rPr>
              <a:t>Student </a:t>
            </a:r>
            <a:r>
              <a:rPr lang="en-GB" sz="2400" dirty="0">
                <a:solidFill>
                  <a:srgbClr val="3366FF"/>
                </a:solidFill>
              </a:rPr>
              <a:t>text </a:t>
            </a:r>
            <a:r>
              <a:rPr lang="en-GB" sz="2400" dirty="0">
                <a:solidFill>
                  <a:srgbClr val="3366FF"/>
                </a:solidFill>
              </a:rPr>
              <a:t>e</a:t>
            </a:r>
            <a:r>
              <a:rPr lang="en-GB" sz="2400" dirty="0" smtClean="0">
                <a:solidFill>
                  <a:srgbClr val="3366FF"/>
                </a:solidFill>
              </a:rPr>
              <a:t>: </a:t>
            </a:r>
            <a:r>
              <a:rPr lang="en-GB" sz="2400" dirty="0" smtClean="0">
                <a:solidFill>
                  <a:srgbClr val="3366FF"/>
                </a:solidFill>
              </a:rPr>
              <a:t>Data analyst</a:t>
            </a:r>
            <a:endParaRPr lang="pt-PT" sz="2400" dirty="0">
              <a:solidFill>
                <a:srgbClr val="3366FF"/>
              </a:solidFill>
            </a:endParaRPr>
          </a:p>
        </p:txBody>
      </p:sp>
      <p:sp>
        <p:nvSpPr>
          <p:cNvPr id="3" name="Content Placeholder 2"/>
          <p:cNvSpPr>
            <a:spLocks noGrp="1"/>
          </p:cNvSpPr>
          <p:nvPr>
            <p:ph idx="1"/>
          </p:nvPr>
        </p:nvSpPr>
        <p:spPr>
          <a:xfrm>
            <a:off x="457200" y="1340768"/>
            <a:ext cx="8229600" cy="4785395"/>
          </a:xfrm>
        </p:spPr>
        <p:txBody>
          <a:bodyPr/>
          <a:lstStyle/>
          <a:p>
            <a:pPr marL="0" indent="0">
              <a:buNone/>
            </a:pPr>
            <a:r>
              <a:rPr lang="en-GB" sz="2400" dirty="0" smtClean="0"/>
              <a:t>Funny enough, they used to call me “Miss Excel-</a:t>
            </a:r>
            <a:r>
              <a:rPr lang="en-GB" sz="2400" dirty="0" err="1" smtClean="0"/>
              <a:t>ent</a:t>
            </a:r>
            <a:r>
              <a:rPr lang="en-GB" sz="2400" dirty="0" smtClean="0"/>
              <a:t>” at my former work! We used Excel a lot with our daily work and people would turn to me for tips and ways to solve calculations. I used it for analysing data, doing calculations and budgets and Pivot tables. So that program, among the other Microsoft Office programs, is a strength of mine and I would contender myself being an easy-learner. Thus, even if I don’t know how to work with the programs mentioned in the job advertisement, I ensure you that I will be able to work with those after only a short period </a:t>
            </a:r>
            <a:r>
              <a:rPr lang="pt-PT" sz="2400" dirty="0" err="1" smtClean="0"/>
              <a:t>of</a:t>
            </a:r>
            <a:r>
              <a:rPr lang="pt-PT" sz="2400" dirty="0" smtClean="0"/>
              <a:t> time.</a:t>
            </a:r>
            <a:endParaRPr lang="pt-PT" sz="2400" dirty="0"/>
          </a:p>
        </p:txBody>
      </p:sp>
      <p:sp>
        <p:nvSpPr>
          <p:cNvPr id="5" name="TextBox 4"/>
          <p:cNvSpPr txBox="1"/>
          <p:nvPr/>
        </p:nvSpPr>
        <p:spPr>
          <a:xfrm>
            <a:off x="4932040" y="5445224"/>
            <a:ext cx="3096344" cy="1200329"/>
          </a:xfrm>
          <a:prstGeom prst="rect">
            <a:avLst/>
          </a:prstGeom>
          <a:solidFill>
            <a:srgbClr val="FFFF00"/>
          </a:solidFill>
        </p:spPr>
        <p:txBody>
          <a:bodyPr wrap="square" rtlCol="0">
            <a:spAutoFit/>
          </a:bodyPr>
          <a:lstStyle/>
          <a:p>
            <a:r>
              <a:rPr lang="pt-PT" sz="2400" dirty="0" err="1" smtClean="0"/>
              <a:t>Good</a:t>
            </a:r>
            <a:r>
              <a:rPr lang="pt-PT" sz="2400" dirty="0" smtClean="0"/>
              <a:t> </a:t>
            </a:r>
            <a:r>
              <a:rPr lang="pt-PT" sz="2400" dirty="0" err="1" smtClean="0"/>
              <a:t>experience</a:t>
            </a:r>
            <a:endParaRPr lang="pt-PT" sz="2400" dirty="0" smtClean="0"/>
          </a:p>
          <a:p>
            <a:r>
              <a:rPr lang="pt-PT" sz="2400" dirty="0" err="1" smtClean="0"/>
              <a:t>Creates</a:t>
            </a:r>
            <a:r>
              <a:rPr lang="pt-PT" sz="2400" dirty="0" smtClean="0"/>
              <a:t> link to job BUT</a:t>
            </a:r>
            <a:endParaRPr lang="pt-PT" sz="24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41</a:t>
            </a:fld>
            <a:endParaRPr lang="pt-PT"/>
          </a:p>
        </p:txBody>
      </p:sp>
    </p:spTree>
    <p:extLst>
      <p:ext uri="{BB962C8B-B14F-4D97-AF65-F5344CB8AC3E}">
        <p14:creationId xmlns:p14="http://schemas.microsoft.com/office/powerpoint/2010/main" val="3395720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sz="2800" dirty="0">
                <a:solidFill>
                  <a:srgbClr val="3366FF"/>
                </a:solidFill>
              </a:rPr>
              <a:t>Student </a:t>
            </a:r>
            <a:r>
              <a:rPr lang="en-GB" sz="2800" dirty="0" smtClean="0">
                <a:solidFill>
                  <a:srgbClr val="3366FF"/>
                </a:solidFill>
              </a:rPr>
              <a:t>text </a:t>
            </a:r>
            <a:r>
              <a:rPr lang="en-GB" sz="2800" dirty="0" smtClean="0">
                <a:solidFill>
                  <a:srgbClr val="3366FF"/>
                </a:solidFill>
              </a:rPr>
              <a:t>e: </a:t>
            </a:r>
            <a:r>
              <a:rPr lang="en-GB" sz="2800" dirty="0" smtClean="0">
                <a:solidFill>
                  <a:srgbClr val="3366FF"/>
                </a:solidFill>
              </a:rPr>
              <a:t>Data analyst</a:t>
            </a:r>
            <a:endParaRPr lang="pt-PT" sz="2800" dirty="0">
              <a:solidFill>
                <a:srgbClr val="3366FF"/>
              </a:solidFill>
            </a:endParaRPr>
          </a:p>
        </p:txBody>
      </p:sp>
      <p:sp>
        <p:nvSpPr>
          <p:cNvPr id="3" name="Content Placeholder 2"/>
          <p:cNvSpPr>
            <a:spLocks noGrp="1"/>
          </p:cNvSpPr>
          <p:nvPr>
            <p:ph idx="1"/>
          </p:nvPr>
        </p:nvSpPr>
        <p:spPr>
          <a:xfrm>
            <a:off x="457200" y="1340768"/>
            <a:ext cx="8229600" cy="4785395"/>
          </a:xfrm>
        </p:spPr>
        <p:txBody>
          <a:bodyPr/>
          <a:lstStyle/>
          <a:p>
            <a:pPr marL="0" indent="0">
              <a:buNone/>
            </a:pPr>
            <a:r>
              <a:rPr lang="en-GB" sz="2400" dirty="0" smtClean="0"/>
              <a:t>Funny enough, they used to call me “Miss Excel-</a:t>
            </a:r>
            <a:r>
              <a:rPr lang="en-GB" sz="2400" dirty="0" err="1" smtClean="0"/>
              <a:t>ent</a:t>
            </a:r>
            <a:r>
              <a:rPr lang="en-GB" sz="2400" dirty="0" smtClean="0"/>
              <a:t>” at my former work</a:t>
            </a:r>
            <a:r>
              <a:rPr lang="en-GB" sz="2400" dirty="0" smtClean="0">
                <a:solidFill>
                  <a:srgbClr val="FF0000"/>
                </a:solidFill>
              </a:rPr>
              <a:t>!</a:t>
            </a:r>
            <a:r>
              <a:rPr lang="en-GB" sz="2400" dirty="0" smtClean="0"/>
              <a:t> We used Excel </a:t>
            </a:r>
            <a:r>
              <a:rPr lang="en-GB" sz="2400" dirty="0" smtClean="0">
                <a:solidFill>
                  <a:srgbClr val="FF0000"/>
                </a:solidFill>
              </a:rPr>
              <a:t>a lot </a:t>
            </a:r>
            <a:r>
              <a:rPr lang="en-GB" sz="2400" dirty="0" smtClean="0"/>
              <a:t>with our daily work and people would turn to me for tips and ways to solve calculations. I used it for analysing data, doing calculations and budgets and Pivot tables. </a:t>
            </a:r>
            <a:r>
              <a:rPr lang="en-GB" sz="2400" dirty="0" smtClean="0">
                <a:solidFill>
                  <a:srgbClr val="FF0000"/>
                </a:solidFill>
              </a:rPr>
              <a:t>So</a:t>
            </a:r>
            <a:r>
              <a:rPr lang="en-GB" sz="2400" dirty="0" smtClean="0"/>
              <a:t> that program, among the other Microsoft Office programs, is a strength of mine and I would contender myself being an easy-learner. Thus, </a:t>
            </a:r>
            <a:r>
              <a:rPr lang="en-GB" sz="2400" dirty="0" smtClean="0">
                <a:solidFill>
                  <a:srgbClr val="FF0000"/>
                </a:solidFill>
              </a:rPr>
              <a:t>even if I don’t know how to work with the programs mentioned in the job advertisement</a:t>
            </a:r>
            <a:r>
              <a:rPr lang="en-GB" sz="2400" dirty="0" smtClean="0"/>
              <a:t>, I ensure you that I will be able to work with those after only a short period </a:t>
            </a:r>
            <a:r>
              <a:rPr lang="pt-PT" sz="2400" dirty="0" err="1" smtClean="0"/>
              <a:t>of</a:t>
            </a:r>
            <a:r>
              <a:rPr lang="pt-PT" sz="2400" dirty="0" smtClean="0"/>
              <a:t> time.</a:t>
            </a:r>
            <a:endParaRPr lang="pt-PT" sz="2400" dirty="0"/>
          </a:p>
        </p:txBody>
      </p:sp>
      <p:sp>
        <p:nvSpPr>
          <p:cNvPr id="4" name="TextBox 3"/>
          <p:cNvSpPr txBox="1"/>
          <p:nvPr/>
        </p:nvSpPr>
        <p:spPr>
          <a:xfrm>
            <a:off x="927670" y="5245748"/>
            <a:ext cx="2680147" cy="830997"/>
          </a:xfrm>
          <a:prstGeom prst="rect">
            <a:avLst/>
          </a:prstGeom>
          <a:solidFill>
            <a:srgbClr val="FFFF00"/>
          </a:solidFill>
        </p:spPr>
        <p:txBody>
          <a:bodyPr wrap="square" rtlCol="0">
            <a:spAutoFit/>
          </a:bodyPr>
          <a:lstStyle/>
          <a:p>
            <a:r>
              <a:rPr lang="pt-PT" sz="2400" dirty="0" smtClean="0"/>
              <a:t>Too informal</a:t>
            </a:r>
          </a:p>
          <a:p>
            <a:r>
              <a:rPr lang="pt-PT" sz="2400" dirty="0" smtClean="0"/>
              <a:t>More </a:t>
            </a:r>
            <a:r>
              <a:rPr lang="pt-PT" sz="2400" dirty="0" err="1" smtClean="0"/>
              <a:t>congruent</a:t>
            </a:r>
            <a:endParaRPr lang="pt-PT" sz="2400" dirty="0"/>
          </a:p>
        </p:txBody>
      </p:sp>
      <p:sp>
        <p:nvSpPr>
          <p:cNvPr id="5" name="Oval 4"/>
          <p:cNvSpPr/>
          <p:nvPr/>
        </p:nvSpPr>
        <p:spPr>
          <a:xfrm>
            <a:off x="2051720" y="1628800"/>
            <a:ext cx="21602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6" name="Slide Number Placeholder 5"/>
          <p:cNvSpPr>
            <a:spLocks noGrp="1"/>
          </p:cNvSpPr>
          <p:nvPr>
            <p:ph type="sldNum" sz="quarter" idx="12"/>
          </p:nvPr>
        </p:nvSpPr>
        <p:spPr/>
        <p:txBody>
          <a:bodyPr/>
          <a:lstStyle/>
          <a:p>
            <a:fld id="{8AEAD054-9927-45A5-871A-CAABACE37F32}" type="slidenum">
              <a:rPr lang="pt-PT" smtClean="0"/>
              <a:pPr/>
              <a:t>42</a:t>
            </a:fld>
            <a:endParaRPr lang="pt-PT"/>
          </a:p>
        </p:txBody>
      </p:sp>
    </p:spTree>
    <p:extLst>
      <p:ext uri="{BB962C8B-B14F-4D97-AF65-F5344CB8AC3E}">
        <p14:creationId xmlns:p14="http://schemas.microsoft.com/office/powerpoint/2010/main" val="35882986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sz="2800" dirty="0" smtClean="0">
                <a:solidFill>
                  <a:srgbClr val="3366FF"/>
                </a:solidFill>
              </a:rPr>
              <a:t>Revised text </a:t>
            </a:r>
            <a:r>
              <a:rPr lang="en-GB" sz="2800" dirty="0" smtClean="0">
                <a:solidFill>
                  <a:srgbClr val="3366FF"/>
                </a:solidFill>
              </a:rPr>
              <a:t>e: </a:t>
            </a:r>
            <a:r>
              <a:rPr lang="en-GB" sz="2800" dirty="0" smtClean="0">
                <a:solidFill>
                  <a:srgbClr val="3366FF"/>
                </a:solidFill>
              </a:rPr>
              <a:t>Data analyst</a:t>
            </a:r>
            <a:endParaRPr lang="pt-PT" sz="2800" dirty="0">
              <a:solidFill>
                <a:srgbClr val="3366FF"/>
              </a:solidFill>
            </a:endParaRPr>
          </a:p>
        </p:txBody>
      </p:sp>
      <p:sp>
        <p:nvSpPr>
          <p:cNvPr id="3" name="Content Placeholder 2"/>
          <p:cNvSpPr>
            <a:spLocks noGrp="1"/>
          </p:cNvSpPr>
          <p:nvPr>
            <p:ph idx="1"/>
          </p:nvPr>
        </p:nvSpPr>
        <p:spPr>
          <a:xfrm>
            <a:off x="457200" y="1340768"/>
            <a:ext cx="8229600" cy="4785395"/>
          </a:xfrm>
        </p:spPr>
        <p:txBody>
          <a:bodyPr/>
          <a:lstStyle/>
          <a:p>
            <a:pPr marL="0" indent="0">
              <a:buNone/>
            </a:pPr>
            <a:r>
              <a:rPr lang="en-GB" sz="2400" dirty="0" smtClean="0">
                <a:solidFill>
                  <a:srgbClr val="3366FF"/>
                </a:solidFill>
              </a:rPr>
              <a:t>Funnily </a:t>
            </a:r>
            <a:r>
              <a:rPr lang="en-GB" sz="2400" dirty="0" smtClean="0"/>
              <a:t>enough, they used to call me “Miss Excel-</a:t>
            </a:r>
            <a:r>
              <a:rPr lang="en-GB" sz="2400" dirty="0" err="1" smtClean="0"/>
              <a:t>ent</a:t>
            </a:r>
            <a:r>
              <a:rPr lang="en-GB" sz="2400" dirty="0" smtClean="0"/>
              <a:t>” at my former work</a:t>
            </a:r>
            <a:r>
              <a:rPr lang="en-GB" sz="2400" dirty="0">
                <a:solidFill>
                  <a:srgbClr val="3366FF"/>
                </a:solidFill>
              </a:rPr>
              <a:t>.</a:t>
            </a:r>
            <a:r>
              <a:rPr lang="en-GB" sz="2400" dirty="0" smtClean="0"/>
              <a:t> We used Excel </a:t>
            </a:r>
            <a:r>
              <a:rPr lang="en-GB" sz="2400" dirty="0" smtClean="0">
                <a:solidFill>
                  <a:srgbClr val="3366FF"/>
                </a:solidFill>
              </a:rPr>
              <a:t>extensively </a:t>
            </a:r>
            <a:r>
              <a:rPr lang="en-GB" sz="2400" dirty="0" smtClean="0"/>
              <a:t>in our daily work and people would turn to me for tips and ways to solve calculations. I used it for analysing data, doing calculations and budgets and Pivot tables. </a:t>
            </a:r>
            <a:r>
              <a:rPr lang="en-GB" sz="2400" dirty="0" smtClean="0">
                <a:solidFill>
                  <a:srgbClr val="3366FF"/>
                </a:solidFill>
              </a:rPr>
              <a:t>Working with Excel and other Microsoft programs has given me a solid basis on which to quickly learn Access and Tableau. </a:t>
            </a:r>
            <a:endParaRPr lang="pt-PT" sz="2400" dirty="0"/>
          </a:p>
        </p:txBody>
      </p:sp>
      <p:sp>
        <p:nvSpPr>
          <p:cNvPr id="4" name="TextBox 3"/>
          <p:cNvSpPr txBox="1"/>
          <p:nvPr/>
        </p:nvSpPr>
        <p:spPr>
          <a:xfrm>
            <a:off x="2915816" y="4221088"/>
            <a:ext cx="2680147" cy="830997"/>
          </a:xfrm>
          <a:prstGeom prst="rect">
            <a:avLst/>
          </a:prstGeom>
          <a:solidFill>
            <a:srgbClr val="FFFF00"/>
          </a:solidFill>
        </p:spPr>
        <p:txBody>
          <a:bodyPr wrap="square" rtlCol="0">
            <a:spAutoFit/>
          </a:bodyPr>
          <a:lstStyle/>
          <a:p>
            <a:r>
              <a:rPr lang="pt-PT" sz="2400" dirty="0" err="1" smtClean="0"/>
              <a:t>Less</a:t>
            </a:r>
            <a:r>
              <a:rPr lang="pt-PT" sz="2400" dirty="0" smtClean="0"/>
              <a:t> informal</a:t>
            </a:r>
          </a:p>
          <a:p>
            <a:r>
              <a:rPr lang="pt-PT" sz="2400" dirty="0" err="1" smtClean="0"/>
              <a:t>Less</a:t>
            </a:r>
            <a:r>
              <a:rPr lang="pt-PT" sz="2400" dirty="0" smtClean="0"/>
              <a:t> </a:t>
            </a:r>
            <a:r>
              <a:rPr lang="pt-PT" sz="2400" dirty="0" err="1" smtClean="0"/>
              <a:t>congruent</a:t>
            </a:r>
            <a:endParaRPr lang="pt-PT" sz="2400" dirty="0"/>
          </a:p>
        </p:txBody>
      </p:sp>
      <p:sp>
        <p:nvSpPr>
          <p:cNvPr id="5" name="Oval 4"/>
          <p:cNvSpPr/>
          <p:nvPr/>
        </p:nvSpPr>
        <p:spPr>
          <a:xfrm>
            <a:off x="2555776" y="1628800"/>
            <a:ext cx="216024" cy="648072"/>
          </a:xfrm>
          <a:prstGeom prst="ellipse">
            <a:avLst/>
          </a:prstGeom>
          <a:no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7" name="Oval 6"/>
          <p:cNvSpPr/>
          <p:nvPr/>
        </p:nvSpPr>
        <p:spPr>
          <a:xfrm>
            <a:off x="395536" y="1844824"/>
            <a:ext cx="2268252" cy="2880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TextBox 7"/>
          <p:cNvSpPr txBox="1"/>
          <p:nvPr/>
        </p:nvSpPr>
        <p:spPr>
          <a:xfrm>
            <a:off x="908398" y="4221088"/>
            <a:ext cx="1456011" cy="461665"/>
          </a:xfrm>
          <a:prstGeom prst="rect">
            <a:avLst/>
          </a:prstGeom>
          <a:solidFill>
            <a:srgbClr val="FFFF00"/>
          </a:solidFill>
        </p:spPr>
        <p:txBody>
          <a:bodyPr wrap="square" rtlCol="0">
            <a:spAutoFit/>
          </a:bodyPr>
          <a:lstStyle/>
          <a:p>
            <a:r>
              <a:rPr lang="pt-PT" sz="2400" dirty="0" err="1" smtClean="0"/>
              <a:t>Specify</a:t>
            </a:r>
            <a:endParaRPr lang="pt-PT" sz="2400" dirty="0"/>
          </a:p>
        </p:txBody>
      </p:sp>
      <p:sp>
        <p:nvSpPr>
          <p:cNvPr id="6" name="Slide Number Placeholder 5"/>
          <p:cNvSpPr>
            <a:spLocks noGrp="1"/>
          </p:cNvSpPr>
          <p:nvPr>
            <p:ph type="sldNum" sz="quarter" idx="12"/>
          </p:nvPr>
        </p:nvSpPr>
        <p:spPr/>
        <p:txBody>
          <a:bodyPr/>
          <a:lstStyle/>
          <a:p>
            <a:fld id="{8AEAD054-9927-45A5-871A-CAABACE37F32}" type="slidenum">
              <a:rPr lang="pt-PT" smtClean="0"/>
              <a:pPr/>
              <a:t>43</a:t>
            </a:fld>
            <a:endParaRPr lang="pt-PT"/>
          </a:p>
        </p:txBody>
      </p:sp>
    </p:spTree>
    <p:extLst>
      <p:ext uri="{BB962C8B-B14F-4D97-AF65-F5344CB8AC3E}">
        <p14:creationId xmlns:p14="http://schemas.microsoft.com/office/powerpoint/2010/main" val="277579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pt-PT" dirty="0" err="1" smtClean="0">
                <a:solidFill>
                  <a:srgbClr val="00B0F0"/>
                </a:solidFill>
              </a:rPr>
              <a:t>What</a:t>
            </a:r>
            <a:r>
              <a:rPr lang="pt-PT" dirty="0" smtClean="0">
                <a:solidFill>
                  <a:srgbClr val="00B0F0"/>
                </a:solidFill>
              </a:rPr>
              <a:t> </a:t>
            </a:r>
            <a:r>
              <a:rPr lang="pt-PT" dirty="0" err="1" smtClean="0">
                <a:solidFill>
                  <a:srgbClr val="00B0F0"/>
                </a:solidFill>
              </a:rPr>
              <a:t>impression</a:t>
            </a:r>
            <a:r>
              <a:rPr lang="pt-PT" dirty="0" smtClean="0">
                <a:solidFill>
                  <a:srgbClr val="00B0F0"/>
                </a:solidFill>
              </a:rPr>
              <a:t> do </a:t>
            </a:r>
            <a:r>
              <a:rPr lang="pt-PT" dirty="0" err="1" smtClean="0">
                <a:solidFill>
                  <a:srgbClr val="00B0F0"/>
                </a:solidFill>
              </a:rPr>
              <a:t>you</a:t>
            </a:r>
            <a:r>
              <a:rPr lang="pt-PT" dirty="0" smtClean="0">
                <a:solidFill>
                  <a:srgbClr val="00B0F0"/>
                </a:solidFill>
              </a:rPr>
              <a:t> </a:t>
            </a:r>
            <a:r>
              <a:rPr lang="pt-PT" dirty="0" err="1" smtClean="0">
                <a:solidFill>
                  <a:srgbClr val="00B0F0"/>
                </a:solidFill>
              </a:rPr>
              <a:t>get</a:t>
            </a:r>
            <a:r>
              <a:rPr lang="pt-PT" dirty="0" smtClean="0">
                <a:solidFill>
                  <a:srgbClr val="00B0F0"/>
                </a:solidFill>
              </a:rPr>
              <a:t> </a:t>
            </a:r>
            <a:r>
              <a:rPr lang="pt-PT" dirty="0" err="1" smtClean="0">
                <a:solidFill>
                  <a:srgbClr val="00B0F0"/>
                </a:solidFill>
              </a:rPr>
              <a:t>of</a:t>
            </a:r>
            <a:r>
              <a:rPr lang="pt-PT" dirty="0" smtClean="0">
                <a:solidFill>
                  <a:srgbClr val="00B0F0"/>
                </a:solidFill>
              </a:rPr>
              <a:t> </a:t>
            </a:r>
            <a:r>
              <a:rPr lang="pt-PT" dirty="0" err="1" smtClean="0">
                <a:solidFill>
                  <a:srgbClr val="00B0F0"/>
                </a:solidFill>
              </a:rPr>
              <a:t>the</a:t>
            </a:r>
            <a:r>
              <a:rPr lang="pt-PT" dirty="0" smtClean="0">
                <a:solidFill>
                  <a:srgbClr val="00B0F0"/>
                </a:solidFill>
              </a:rPr>
              <a:t> candidate?</a:t>
            </a:r>
            <a:endParaRPr lang="pt-PT" dirty="0">
              <a:solidFill>
                <a:srgbClr val="00B0F0"/>
              </a:solidFill>
            </a:endParaRPr>
          </a:p>
        </p:txBody>
      </p:sp>
      <p:sp>
        <p:nvSpPr>
          <p:cNvPr id="4099" name="Rectangle 3"/>
          <p:cNvSpPr>
            <a:spLocks noGrp="1" noChangeArrowheads="1"/>
          </p:cNvSpPr>
          <p:nvPr>
            <p:ph type="body" idx="1"/>
          </p:nvPr>
        </p:nvSpPr>
        <p:spPr/>
        <p:txBody>
          <a:bodyPr/>
          <a:lstStyle/>
          <a:p>
            <a:pPr marL="609600" indent="-609600">
              <a:buFontTx/>
              <a:buNone/>
            </a:pPr>
            <a:endParaRPr lang="en-GB" sz="4400" dirty="0" smtClean="0"/>
          </a:p>
          <a:p>
            <a:pPr marL="609600" indent="-609600">
              <a:buFontTx/>
              <a:buNone/>
            </a:pPr>
            <a:r>
              <a:rPr lang="en-GB" sz="4400" dirty="0" smtClean="0"/>
              <a:t>I </a:t>
            </a:r>
            <a:r>
              <a:rPr lang="en-GB" sz="4400" dirty="0"/>
              <a:t>am positioned to exceed </a:t>
            </a:r>
            <a:r>
              <a:rPr lang="en-GB" sz="4400" dirty="0" smtClean="0"/>
              <a:t>your expectations.</a:t>
            </a:r>
          </a:p>
          <a:p>
            <a:pPr marL="609600" indent="-609600">
              <a:buFontTx/>
              <a:buNone/>
            </a:pPr>
            <a:endParaRPr lang="pt-PT" sz="4400" dirty="0"/>
          </a:p>
          <a:p>
            <a:pPr marL="0" indent="0">
              <a:buNone/>
            </a:pPr>
            <a:r>
              <a:rPr lang="pt-PT" sz="4400" dirty="0"/>
              <a:t>I </a:t>
            </a:r>
            <a:r>
              <a:rPr lang="pt-PT" sz="4400" dirty="0" err="1"/>
              <a:t>believe</a:t>
            </a:r>
            <a:r>
              <a:rPr lang="pt-PT" sz="4400" dirty="0"/>
              <a:t> </a:t>
            </a:r>
            <a:r>
              <a:rPr lang="pt-PT" sz="4400" dirty="0" err="1"/>
              <a:t>that</a:t>
            </a:r>
            <a:r>
              <a:rPr lang="pt-PT" sz="4400" dirty="0"/>
              <a:t> I </a:t>
            </a:r>
            <a:r>
              <a:rPr lang="pt-PT" sz="4400" dirty="0" err="1"/>
              <a:t>am</a:t>
            </a:r>
            <a:r>
              <a:rPr lang="pt-PT" sz="4400" dirty="0"/>
              <a:t> a </a:t>
            </a:r>
            <a:r>
              <a:rPr lang="pt-PT" sz="4400" dirty="0" err="1"/>
              <a:t>strong</a:t>
            </a:r>
            <a:r>
              <a:rPr lang="pt-PT" sz="4400" dirty="0"/>
              <a:t> candidate for </a:t>
            </a:r>
            <a:r>
              <a:rPr lang="pt-PT" sz="4400" dirty="0" err="1"/>
              <a:t>the</a:t>
            </a:r>
            <a:r>
              <a:rPr lang="pt-PT" sz="4400" dirty="0"/>
              <a:t> </a:t>
            </a:r>
            <a:r>
              <a:rPr lang="pt-PT" sz="4400" dirty="0" err="1"/>
              <a:t>position</a:t>
            </a:r>
            <a:r>
              <a:rPr lang="pt-PT" sz="4400" dirty="0"/>
              <a:t>.</a:t>
            </a:r>
          </a:p>
          <a:p>
            <a:pPr marL="0" indent="0">
              <a:buNone/>
            </a:pPr>
            <a:endParaRPr lang="pt-PT" sz="4400"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44</a:t>
            </a:fld>
            <a:endParaRPr lang="pt-P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endParaRPr lang="pt-PT"/>
          </a:p>
        </p:txBody>
      </p:sp>
      <p:sp>
        <p:nvSpPr>
          <p:cNvPr id="5123" name="Rectangle 3"/>
          <p:cNvSpPr>
            <a:spLocks noGrp="1" noChangeArrowheads="1"/>
          </p:cNvSpPr>
          <p:nvPr>
            <p:ph type="body" idx="1"/>
          </p:nvPr>
        </p:nvSpPr>
        <p:spPr/>
        <p:txBody>
          <a:bodyPr/>
          <a:lstStyle/>
          <a:p>
            <a:pPr marL="609600" indent="-609600">
              <a:buFontTx/>
              <a:buNone/>
            </a:pPr>
            <a:r>
              <a:rPr lang="en-GB" sz="4800" dirty="0"/>
              <a:t>	</a:t>
            </a:r>
            <a:r>
              <a:rPr lang="en-GB" sz="3600" dirty="0"/>
              <a:t>Like I said before, now I’m doing an exchange program in Portugal</a:t>
            </a:r>
            <a:r>
              <a:rPr lang="en-GB" sz="3600" dirty="0" smtClean="0"/>
              <a:t>.</a:t>
            </a:r>
          </a:p>
          <a:p>
            <a:pPr marL="609600" indent="-609600">
              <a:buFontTx/>
              <a:buNone/>
            </a:pPr>
            <a:endParaRPr lang="pt-PT" sz="3600" dirty="0" smtClean="0"/>
          </a:p>
          <a:p>
            <a:pPr marL="609600" indent="-609600">
              <a:buFontTx/>
              <a:buNone/>
            </a:pPr>
            <a:r>
              <a:rPr lang="pt-PT" sz="3600" dirty="0"/>
              <a:t> </a:t>
            </a:r>
            <a:r>
              <a:rPr lang="pt-PT" sz="3600" dirty="0" smtClean="0"/>
              <a:t>    As </a:t>
            </a:r>
            <a:r>
              <a:rPr lang="pt-PT" sz="3600" dirty="0" err="1"/>
              <a:t>outlined</a:t>
            </a:r>
            <a:r>
              <a:rPr lang="pt-PT" sz="3600" dirty="0"/>
              <a:t> </a:t>
            </a:r>
            <a:r>
              <a:rPr lang="pt-PT" sz="3600" dirty="0" err="1"/>
              <a:t>on</a:t>
            </a:r>
            <a:r>
              <a:rPr lang="pt-PT" sz="3600" dirty="0"/>
              <a:t> </a:t>
            </a:r>
            <a:r>
              <a:rPr lang="pt-PT" sz="3600" dirty="0" err="1"/>
              <a:t>my</a:t>
            </a:r>
            <a:r>
              <a:rPr lang="pt-PT" sz="3600" dirty="0"/>
              <a:t> CV, I </a:t>
            </a:r>
            <a:r>
              <a:rPr lang="pt-PT" sz="3600" dirty="0" err="1"/>
              <a:t>am</a:t>
            </a:r>
            <a:r>
              <a:rPr lang="pt-PT" sz="3600" dirty="0"/>
              <a:t> </a:t>
            </a:r>
            <a:r>
              <a:rPr lang="pt-PT" sz="3600" dirty="0" err="1"/>
              <a:t>currently</a:t>
            </a:r>
            <a:r>
              <a:rPr lang="pt-PT" sz="3600" dirty="0"/>
              <a:t> </a:t>
            </a:r>
            <a:r>
              <a:rPr lang="pt-PT" sz="3600" dirty="0" err="1"/>
              <a:t>doing</a:t>
            </a:r>
            <a:r>
              <a:rPr lang="pt-PT" sz="3600" dirty="0"/>
              <a:t> </a:t>
            </a:r>
            <a:r>
              <a:rPr lang="pt-PT" sz="3600" dirty="0" err="1"/>
              <a:t>an</a:t>
            </a:r>
            <a:r>
              <a:rPr lang="pt-PT" sz="3600" dirty="0"/>
              <a:t> </a:t>
            </a:r>
            <a:r>
              <a:rPr lang="pt-PT" sz="3600" dirty="0" err="1"/>
              <a:t>exchange</a:t>
            </a:r>
            <a:r>
              <a:rPr lang="pt-PT" sz="3600" dirty="0"/>
              <a:t> in Portugal.</a:t>
            </a:r>
          </a:p>
          <a:p>
            <a:pPr marL="609600" indent="-609600"/>
            <a:endParaRPr lang="pt-PT" sz="4800" dirty="0"/>
          </a:p>
        </p:txBody>
      </p:sp>
      <p:sp>
        <p:nvSpPr>
          <p:cNvPr id="2" name="Slide Number Placeholder 1"/>
          <p:cNvSpPr>
            <a:spLocks noGrp="1"/>
          </p:cNvSpPr>
          <p:nvPr>
            <p:ph type="sldNum" sz="quarter" idx="12"/>
          </p:nvPr>
        </p:nvSpPr>
        <p:spPr/>
        <p:txBody>
          <a:bodyPr/>
          <a:lstStyle/>
          <a:p>
            <a:fld id="{8AEAD054-9927-45A5-871A-CAABACE37F32}" type="slidenum">
              <a:rPr lang="pt-PT" smtClean="0"/>
              <a:pPr/>
              <a:t>45</a:t>
            </a:fld>
            <a:endParaRPr lang="pt-P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800" dirty="0" err="1" smtClean="0">
                <a:solidFill>
                  <a:srgbClr val="3366FF"/>
                </a:solidFill>
              </a:rPr>
              <a:t>Graduate</a:t>
            </a:r>
            <a:r>
              <a:rPr lang="pt-PT" sz="2800" dirty="0" smtClean="0">
                <a:solidFill>
                  <a:srgbClr val="3366FF"/>
                </a:solidFill>
              </a:rPr>
              <a:t> Financial </a:t>
            </a:r>
            <a:r>
              <a:rPr lang="pt-PT" sz="2800" dirty="0" err="1" smtClean="0">
                <a:solidFill>
                  <a:srgbClr val="3366FF"/>
                </a:solidFill>
              </a:rPr>
              <a:t>Analyst</a:t>
            </a:r>
            <a:endParaRPr lang="pt-PT" sz="2800" dirty="0">
              <a:solidFill>
                <a:srgbClr val="3366FF"/>
              </a:solidFill>
            </a:endParaRPr>
          </a:p>
        </p:txBody>
      </p:sp>
      <p:sp>
        <p:nvSpPr>
          <p:cNvPr id="3" name="Content Placeholder 2"/>
          <p:cNvSpPr>
            <a:spLocks noGrp="1"/>
          </p:cNvSpPr>
          <p:nvPr>
            <p:ph idx="1"/>
          </p:nvPr>
        </p:nvSpPr>
        <p:spPr/>
        <p:txBody>
          <a:bodyPr/>
          <a:lstStyle/>
          <a:p>
            <a:r>
              <a:rPr lang="en-GB" sz="2800" dirty="0" smtClean="0"/>
              <a:t>I intend to enable my evolution by applying for the Graduate Financial analyst position, ref 1017342, in a multinational, that by its reputation and recognition, will be able to give me the possibility to put into practice and promote the knowledge acquired during this period at the university, contributing to my growth, contributing to the goal of developing and achieving a challenging and consistent professional career.</a:t>
            </a:r>
            <a:endParaRPr lang="en-GB" sz="28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46</a:t>
            </a:fld>
            <a:endParaRPr lang="pt-PT"/>
          </a:p>
        </p:txBody>
      </p:sp>
    </p:spTree>
    <p:extLst>
      <p:ext uri="{BB962C8B-B14F-4D97-AF65-F5344CB8AC3E}">
        <p14:creationId xmlns:p14="http://schemas.microsoft.com/office/powerpoint/2010/main" val="212429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z="2800" dirty="0" err="1" smtClean="0">
                <a:solidFill>
                  <a:srgbClr val="3366FF"/>
                </a:solidFill>
              </a:rPr>
              <a:t>Graduate</a:t>
            </a:r>
            <a:r>
              <a:rPr lang="pt-PT" sz="2800" dirty="0" smtClean="0">
                <a:solidFill>
                  <a:srgbClr val="3366FF"/>
                </a:solidFill>
              </a:rPr>
              <a:t> Financial </a:t>
            </a:r>
            <a:r>
              <a:rPr lang="pt-PT" sz="2800" dirty="0" err="1" smtClean="0">
                <a:solidFill>
                  <a:srgbClr val="3366FF"/>
                </a:solidFill>
              </a:rPr>
              <a:t>Analyst</a:t>
            </a:r>
            <a:endParaRPr lang="pt-PT" sz="2800" dirty="0">
              <a:solidFill>
                <a:srgbClr val="3366FF"/>
              </a:solidFill>
            </a:endParaRPr>
          </a:p>
        </p:txBody>
      </p:sp>
      <p:sp>
        <p:nvSpPr>
          <p:cNvPr id="3" name="Content Placeholder 2"/>
          <p:cNvSpPr>
            <a:spLocks noGrp="1"/>
          </p:cNvSpPr>
          <p:nvPr>
            <p:ph idx="1"/>
          </p:nvPr>
        </p:nvSpPr>
        <p:spPr/>
        <p:txBody>
          <a:bodyPr/>
          <a:lstStyle/>
          <a:p>
            <a:r>
              <a:rPr lang="en-GB" sz="2800" dirty="0" smtClean="0"/>
              <a:t>I </a:t>
            </a:r>
            <a:r>
              <a:rPr lang="en-GB" sz="2800" dirty="0" smtClean="0">
                <a:solidFill>
                  <a:srgbClr val="FF0000"/>
                </a:solidFill>
              </a:rPr>
              <a:t>intend to enable my evolution </a:t>
            </a:r>
            <a:r>
              <a:rPr lang="en-GB" sz="2800" dirty="0" smtClean="0"/>
              <a:t>by applying for the Graduate Financial analyst position, ref 1017342, in a multinational, that by its reputation and recognition, will be able </a:t>
            </a:r>
            <a:r>
              <a:rPr lang="en-GB" sz="2800" dirty="0" smtClean="0">
                <a:solidFill>
                  <a:srgbClr val="FF0000"/>
                </a:solidFill>
              </a:rPr>
              <a:t>to give me the possibility</a:t>
            </a:r>
            <a:r>
              <a:rPr lang="en-GB" sz="2800" dirty="0" smtClean="0"/>
              <a:t> to put into practice and promote the knowledge acquired during this period at the university, </a:t>
            </a:r>
            <a:r>
              <a:rPr lang="en-GB" sz="2800" dirty="0" smtClean="0">
                <a:solidFill>
                  <a:srgbClr val="FF0000"/>
                </a:solidFill>
              </a:rPr>
              <a:t>contributing to my growth</a:t>
            </a:r>
            <a:r>
              <a:rPr lang="en-GB" sz="2800" dirty="0" smtClean="0"/>
              <a:t>, </a:t>
            </a:r>
            <a:r>
              <a:rPr lang="en-GB" sz="2800" dirty="0" smtClean="0">
                <a:solidFill>
                  <a:srgbClr val="FF0000"/>
                </a:solidFill>
              </a:rPr>
              <a:t>contributing to the goal of developing and achieving a challenging and consistent professional career</a:t>
            </a:r>
            <a:r>
              <a:rPr lang="en-GB" sz="2800" dirty="0" smtClean="0"/>
              <a:t>.</a:t>
            </a:r>
            <a:endParaRPr lang="en-GB" sz="28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47</a:t>
            </a:fld>
            <a:endParaRPr lang="pt-PT"/>
          </a:p>
        </p:txBody>
      </p:sp>
      <p:sp>
        <p:nvSpPr>
          <p:cNvPr id="5" name="Rectangle 4"/>
          <p:cNvSpPr/>
          <p:nvPr/>
        </p:nvSpPr>
        <p:spPr>
          <a:xfrm>
            <a:off x="5652120" y="1196752"/>
            <a:ext cx="2016224" cy="10801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PT" sz="2400" dirty="0" err="1" smtClean="0">
                <a:solidFill>
                  <a:srgbClr val="000000"/>
                </a:solidFill>
              </a:rPr>
              <a:t>Sounds</a:t>
            </a:r>
            <a:r>
              <a:rPr lang="pt-PT" sz="2400" dirty="0" smtClean="0">
                <a:solidFill>
                  <a:srgbClr val="000000"/>
                </a:solidFill>
              </a:rPr>
              <a:t> </a:t>
            </a:r>
            <a:r>
              <a:rPr lang="pt-PT" sz="2400" dirty="0" err="1" smtClean="0">
                <a:solidFill>
                  <a:srgbClr val="000000"/>
                </a:solidFill>
              </a:rPr>
              <a:t>like</a:t>
            </a:r>
            <a:r>
              <a:rPr lang="pt-PT" sz="2400" dirty="0" smtClean="0">
                <a:solidFill>
                  <a:srgbClr val="000000"/>
                </a:solidFill>
              </a:rPr>
              <a:t> a </a:t>
            </a:r>
            <a:r>
              <a:rPr lang="pt-PT" sz="2400" dirty="0" err="1" smtClean="0">
                <a:solidFill>
                  <a:srgbClr val="000000"/>
                </a:solidFill>
              </a:rPr>
              <a:t>taker</a:t>
            </a:r>
            <a:r>
              <a:rPr lang="pt-PT" sz="2400" dirty="0" smtClean="0">
                <a:solidFill>
                  <a:srgbClr val="000000"/>
                </a:solidFill>
              </a:rPr>
              <a:t>, </a:t>
            </a:r>
            <a:r>
              <a:rPr lang="pt-PT" sz="2400" dirty="0" err="1" smtClean="0">
                <a:solidFill>
                  <a:srgbClr val="000000"/>
                </a:solidFill>
              </a:rPr>
              <a:t>not</a:t>
            </a:r>
            <a:r>
              <a:rPr lang="pt-PT" sz="2400" dirty="0" smtClean="0">
                <a:solidFill>
                  <a:srgbClr val="000000"/>
                </a:solidFill>
              </a:rPr>
              <a:t> a </a:t>
            </a:r>
            <a:r>
              <a:rPr lang="pt-PT" sz="2400" dirty="0" err="1" smtClean="0">
                <a:solidFill>
                  <a:srgbClr val="000000"/>
                </a:solidFill>
              </a:rPr>
              <a:t>giver</a:t>
            </a:r>
            <a:r>
              <a:rPr lang="pt-PT" dirty="0" smtClean="0"/>
              <a:t>. </a:t>
            </a:r>
            <a:endParaRPr lang="pt-PT" dirty="0"/>
          </a:p>
        </p:txBody>
      </p:sp>
    </p:spTree>
    <p:extLst>
      <p:ext uri="{BB962C8B-B14F-4D97-AF65-F5344CB8AC3E}">
        <p14:creationId xmlns:p14="http://schemas.microsoft.com/office/powerpoint/2010/main" val="334137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pt-PT" dirty="0" smtClean="0"/>
              <a:t> </a:t>
            </a:r>
            <a:r>
              <a:rPr lang="pt-PT" dirty="0" err="1" smtClean="0"/>
              <a:t>Working</a:t>
            </a:r>
            <a:r>
              <a:rPr lang="pt-PT" dirty="0" smtClean="0"/>
              <a:t> </a:t>
            </a:r>
            <a:r>
              <a:rPr lang="pt-PT" dirty="0" err="1" smtClean="0"/>
              <a:t>abroad</a:t>
            </a:r>
            <a:r>
              <a:rPr lang="pt-PT" dirty="0" smtClean="0"/>
              <a:t> </a:t>
            </a:r>
            <a:r>
              <a:rPr lang="pt-PT" dirty="0" err="1" smtClean="0"/>
              <a:t>isn’t</a:t>
            </a:r>
            <a:r>
              <a:rPr lang="pt-PT" dirty="0" smtClean="0"/>
              <a:t> </a:t>
            </a:r>
            <a:r>
              <a:rPr lang="pt-PT" dirty="0" err="1" smtClean="0"/>
              <a:t>any</a:t>
            </a:r>
            <a:r>
              <a:rPr lang="pt-PT" dirty="0" smtClean="0"/>
              <a:t> </a:t>
            </a:r>
            <a:r>
              <a:rPr lang="pt-PT" dirty="0" err="1" smtClean="0"/>
              <a:t>sort</a:t>
            </a:r>
            <a:r>
              <a:rPr lang="pt-PT" dirty="0" smtClean="0"/>
              <a:t> </a:t>
            </a:r>
            <a:r>
              <a:rPr lang="pt-PT" dirty="0" err="1" smtClean="0"/>
              <a:t>of</a:t>
            </a:r>
            <a:r>
              <a:rPr lang="pt-PT" dirty="0" smtClean="0"/>
              <a:t> </a:t>
            </a:r>
            <a:r>
              <a:rPr lang="pt-PT" dirty="0" err="1" smtClean="0"/>
              <a:t>obstacle</a:t>
            </a:r>
            <a:r>
              <a:rPr lang="pt-PT" dirty="0" smtClean="0"/>
              <a:t> </a:t>
            </a:r>
            <a:r>
              <a:rPr lang="pt-PT" dirty="0" err="1" smtClean="0"/>
              <a:t>either</a:t>
            </a:r>
            <a:r>
              <a:rPr lang="pt-PT" dirty="0" smtClean="0"/>
              <a:t>.</a:t>
            </a:r>
          </a:p>
          <a:p>
            <a:pPr marL="0" indent="0">
              <a:buNone/>
            </a:pPr>
            <a:endParaRPr lang="pt-PT" dirty="0"/>
          </a:p>
          <a:p>
            <a:pPr marL="0" indent="0">
              <a:buNone/>
            </a:pPr>
            <a:r>
              <a:rPr lang="pt-PT" dirty="0" smtClean="0"/>
              <a:t>I </a:t>
            </a:r>
            <a:r>
              <a:rPr lang="pt-PT" dirty="0" err="1" smtClean="0"/>
              <a:t>would</a:t>
            </a:r>
            <a:r>
              <a:rPr lang="pt-PT" dirty="0" smtClean="0"/>
              <a:t> </a:t>
            </a:r>
            <a:r>
              <a:rPr lang="pt-PT" dirty="0" err="1" smtClean="0"/>
              <a:t>enjoy</a:t>
            </a:r>
            <a:r>
              <a:rPr lang="pt-PT" dirty="0" smtClean="0"/>
              <a:t> </a:t>
            </a:r>
            <a:r>
              <a:rPr lang="pt-PT" dirty="0" err="1" smtClean="0"/>
              <a:t>the</a:t>
            </a:r>
            <a:r>
              <a:rPr lang="pt-PT" dirty="0" smtClean="0"/>
              <a:t> </a:t>
            </a:r>
            <a:r>
              <a:rPr lang="pt-PT" dirty="0" err="1" smtClean="0"/>
              <a:t>opportunity</a:t>
            </a:r>
            <a:r>
              <a:rPr lang="pt-PT" dirty="0" smtClean="0"/>
              <a:t> to </a:t>
            </a:r>
            <a:r>
              <a:rPr lang="pt-PT" dirty="0" err="1" smtClean="0"/>
              <a:t>work</a:t>
            </a:r>
            <a:r>
              <a:rPr lang="pt-PT" dirty="0" smtClean="0"/>
              <a:t> in </a:t>
            </a:r>
            <a:r>
              <a:rPr lang="pt-PT" dirty="0" err="1" smtClean="0"/>
              <a:t>different</a:t>
            </a:r>
            <a:r>
              <a:rPr lang="pt-PT" dirty="0" smtClean="0"/>
              <a:t> countries </a:t>
            </a:r>
            <a:r>
              <a:rPr lang="pt-PT" dirty="0" err="1" smtClean="0"/>
              <a:t>and</a:t>
            </a:r>
            <a:r>
              <a:rPr lang="pt-PT" dirty="0" smtClean="0"/>
              <a:t> </a:t>
            </a:r>
            <a:r>
              <a:rPr lang="pt-PT" dirty="0" err="1" smtClean="0"/>
              <a:t>cultures</a:t>
            </a:r>
            <a:r>
              <a:rPr lang="pt-PT" dirty="0" smtClean="0"/>
              <a:t>.</a:t>
            </a:r>
            <a:endParaRPr lang="en-GB"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48</a:t>
            </a:fld>
            <a:endParaRPr lang="pt-PT"/>
          </a:p>
        </p:txBody>
      </p:sp>
    </p:spTree>
    <p:extLst>
      <p:ext uri="{BB962C8B-B14F-4D97-AF65-F5344CB8AC3E}">
        <p14:creationId xmlns:p14="http://schemas.microsoft.com/office/powerpoint/2010/main" val="3271872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pt-PT" sz="2800" b="1" dirty="0" err="1" smtClean="0">
                <a:solidFill>
                  <a:srgbClr val="0070C0"/>
                </a:solidFill>
              </a:rPr>
              <a:t>Saluation</a:t>
            </a:r>
            <a:r>
              <a:rPr lang="pt-PT" sz="2800" b="1" dirty="0" smtClean="0">
                <a:solidFill>
                  <a:srgbClr val="0070C0"/>
                </a:solidFill>
              </a:rPr>
              <a:t> &amp; </a:t>
            </a:r>
            <a:r>
              <a:rPr lang="pt-PT" sz="2800" b="1" dirty="0" err="1" smtClean="0">
                <a:solidFill>
                  <a:srgbClr val="0070C0"/>
                </a:solidFill>
              </a:rPr>
              <a:t>close</a:t>
            </a:r>
            <a:endParaRPr lang="pt-PT" sz="2800" b="1" dirty="0">
              <a:solidFill>
                <a:srgbClr val="0070C0"/>
              </a:solidFill>
            </a:endParaRPr>
          </a:p>
        </p:txBody>
      </p:sp>
      <p:sp>
        <p:nvSpPr>
          <p:cNvPr id="3" name="Content Placeholder 2"/>
          <p:cNvSpPr>
            <a:spLocks noGrp="1"/>
          </p:cNvSpPr>
          <p:nvPr>
            <p:ph idx="1"/>
          </p:nvPr>
        </p:nvSpPr>
        <p:spPr/>
        <p:txBody>
          <a:bodyPr/>
          <a:lstStyle/>
          <a:p>
            <a:r>
              <a:rPr lang="pt-PT" sz="2400" dirty="0" smtClean="0"/>
              <a:t>No </a:t>
            </a:r>
            <a:r>
              <a:rPr lang="pt-PT" sz="2400" dirty="0" err="1" smtClean="0"/>
              <a:t>saluation</a:t>
            </a:r>
            <a:r>
              <a:rPr lang="pt-PT" sz="2400" dirty="0" smtClean="0"/>
              <a:t> …	</a:t>
            </a:r>
            <a:r>
              <a:rPr lang="pt-PT" sz="2400" dirty="0" err="1" smtClean="0"/>
              <a:t>Thanking</a:t>
            </a:r>
            <a:r>
              <a:rPr lang="pt-PT" sz="2400" dirty="0" smtClean="0"/>
              <a:t> </a:t>
            </a:r>
            <a:r>
              <a:rPr lang="pt-PT" sz="2400" dirty="0" err="1" smtClean="0"/>
              <a:t>you</a:t>
            </a:r>
            <a:r>
              <a:rPr lang="pt-PT" sz="2400" dirty="0" smtClean="0"/>
              <a:t> in </a:t>
            </a:r>
            <a:r>
              <a:rPr lang="pt-PT" sz="2400" dirty="0" err="1" smtClean="0"/>
              <a:t>advance</a:t>
            </a:r>
            <a:r>
              <a:rPr lang="pt-PT" sz="2400" dirty="0" smtClean="0"/>
              <a:t> for </a:t>
            </a:r>
            <a:r>
              <a:rPr lang="pt-PT" sz="2400" dirty="0" err="1" smtClean="0"/>
              <a:t>your</a:t>
            </a:r>
            <a:r>
              <a:rPr lang="pt-PT" sz="2400" dirty="0" smtClean="0"/>
              <a:t> time,</a:t>
            </a:r>
          </a:p>
          <a:p>
            <a:endParaRPr lang="pt-PT" sz="2400" dirty="0" smtClean="0"/>
          </a:p>
          <a:p>
            <a:r>
              <a:rPr lang="pt-PT" sz="2400" dirty="0" err="1" smtClean="0"/>
              <a:t>Dear</a:t>
            </a:r>
            <a:r>
              <a:rPr lang="pt-PT" sz="2400" dirty="0" smtClean="0"/>
              <a:t> </a:t>
            </a:r>
            <a:r>
              <a:rPr lang="pt-PT" sz="2400" dirty="0" err="1" smtClean="0"/>
              <a:t>Recruiter</a:t>
            </a:r>
            <a:r>
              <a:rPr lang="pt-PT" sz="2400" dirty="0" smtClean="0"/>
              <a:t>, 	…	</a:t>
            </a:r>
            <a:r>
              <a:rPr lang="pt-PT" sz="2400" dirty="0" err="1" smtClean="0"/>
              <a:t>Sincerely</a:t>
            </a:r>
            <a:endParaRPr lang="pt-PT" sz="2400" dirty="0" smtClean="0"/>
          </a:p>
          <a:p>
            <a:endParaRPr lang="pt-PT" sz="2400" dirty="0" smtClean="0"/>
          </a:p>
          <a:p>
            <a:r>
              <a:rPr lang="pt-PT" sz="2400" dirty="0" err="1" smtClean="0"/>
              <a:t>Dear</a:t>
            </a:r>
            <a:r>
              <a:rPr lang="pt-PT" sz="2400" dirty="0" smtClean="0"/>
              <a:t> </a:t>
            </a:r>
            <a:r>
              <a:rPr lang="pt-PT" sz="2400" dirty="0" err="1" smtClean="0"/>
              <a:t>Brighterbox</a:t>
            </a:r>
            <a:r>
              <a:rPr lang="pt-PT" sz="2400" dirty="0" smtClean="0"/>
              <a:t> </a:t>
            </a:r>
            <a:r>
              <a:rPr lang="pt-PT" sz="2400" dirty="0" err="1" smtClean="0"/>
              <a:t>Recruiting</a:t>
            </a:r>
            <a:r>
              <a:rPr lang="pt-PT" sz="2400" dirty="0" smtClean="0"/>
              <a:t> Team,…	</a:t>
            </a:r>
            <a:r>
              <a:rPr lang="pt-PT" sz="2400" dirty="0" err="1" smtClean="0"/>
              <a:t>Best</a:t>
            </a:r>
            <a:r>
              <a:rPr lang="pt-PT" sz="2400" dirty="0" smtClean="0"/>
              <a:t> </a:t>
            </a:r>
            <a:r>
              <a:rPr lang="pt-PT" sz="2400" dirty="0" err="1" smtClean="0"/>
              <a:t>regards</a:t>
            </a:r>
            <a:r>
              <a:rPr lang="pt-PT" sz="2400" dirty="0" smtClean="0"/>
              <a:t>,</a:t>
            </a:r>
          </a:p>
          <a:p>
            <a:endParaRPr lang="pt-PT" sz="2400" dirty="0" smtClean="0"/>
          </a:p>
          <a:p>
            <a:r>
              <a:rPr lang="pt-PT" sz="2400" dirty="0" err="1" smtClean="0"/>
              <a:t>Dear</a:t>
            </a:r>
            <a:r>
              <a:rPr lang="pt-PT" sz="2400" dirty="0" smtClean="0"/>
              <a:t> </a:t>
            </a:r>
            <a:r>
              <a:rPr lang="pt-PT" sz="2400" dirty="0" err="1" smtClean="0"/>
              <a:t>Mr</a:t>
            </a:r>
            <a:r>
              <a:rPr lang="pt-PT" sz="2400" dirty="0" smtClean="0"/>
              <a:t>, </a:t>
            </a:r>
            <a:r>
              <a:rPr lang="pt-PT" sz="2400" dirty="0" err="1" smtClean="0"/>
              <a:t>Mrs</a:t>
            </a:r>
            <a:r>
              <a:rPr lang="pt-PT" sz="2400" dirty="0" smtClean="0"/>
              <a:t>, …	</a:t>
            </a:r>
            <a:r>
              <a:rPr lang="pt-PT" sz="2400" dirty="0" err="1" smtClean="0"/>
              <a:t>Thanking</a:t>
            </a:r>
            <a:r>
              <a:rPr lang="pt-PT" sz="2400" dirty="0" smtClean="0"/>
              <a:t> </a:t>
            </a:r>
            <a:r>
              <a:rPr lang="pt-PT" sz="2400" dirty="0" err="1"/>
              <a:t>you</a:t>
            </a:r>
            <a:r>
              <a:rPr lang="pt-PT" sz="2400" dirty="0"/>
              <a:t> in </a:t>
            </a:r>
            <a:r>
              <a:rPr lang="pt-PT" sz="2400" dirty="0" err="1"/>
              <a:t>advance</a:t>
            </a:r>
            <a:r>
              <a:rPr lang="pt-PT" sz="2400" dirty="0"/>
              <a:t> for </a:t>
            </a:r>
            <a:r>
              <a:rPr lang="pt-PT" sz="2400" dirty="0" err="1"/>
              <a:t>your</a:t>
            </a:r>
            <a:r>
              <a:rPr lang="pt-PT" sz="2400" dirty="0"/>
              <a:t> time,</a:t>
            </a:r>
            <a:endParaRPr lang="pt-PT" sz="2400" dirty="0" smtClean="0"/>
          </a:p>
          <a:p>
            <a:endParaRPr lang="pt-PT" sz="2400" dirty="0" smtClean="0"/>
          </a:p>
          <a:p>
            <a:r>
              <a:rPr lang="pt-PT" sz="2400" dirty="0" err="1" smtClean="0"/>
              <a:t>Dear</a:t>
            </a:r>
            <a:r>
              <a:rPr lang="pt-PT" sz="2400" dirty="0" smtClean="0"/>
              <a:t> </a:t>
            </a:r>
            <a:r>
              <a:rPr lang="pt-PT" sz="2400" dirty="0" err="1" smtClean="0"/>
              <a:t>Samantha</a:t>
            </a:r>
            <a:r>
              <a:rPr lang="pt-PT" sz="2400" dirty="0" smtClean="0"/>
              <a:t> </a:t>
            </a:r>
            <a:r>
              <a:rPr lang="pt-PT" sz="2400" dirty="0" err="1" smtClean="0"/>
              <a:t>Kingsbury</a:t>
            </a:r>
            <a:r>
              <a:rPr lang="pt-PT" sz="2400" dirty="0" smtClean="0"/>
              <a:t>,	…	</a:t>
            </a:r>
            <a:r>
              <a:rPr lang="pt-PT" sz="2400" dirty="0" err="1" smtClean="0"/>
              <a:t>Best</a:t>
            </a:r>
            <a:r>
              <a:rPr lang="pt-PT" sz="2400" dirty="0" smtClean="0"/>
              <a:t>,</a:t>
            </a:r>
          </a:p>
          <a:p>
            <a:endParaRPr lang="pt-PT" sz="24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5</a:t>
            </a:fld>
            <a:endParaRPr lang="pt-PT"/>
          </a:p>
        </p:txBody>
      </p:sp>
    </p:spTree>
    <p:extLst>
      <p:ext uri="{BB962C8B-B14F-4D97-AF65-F5344CB8AC3E}">
        <p14:creationId xmlns:p14="http://schemas.microsoft.com/office/powerpoint/2010/main" val="891165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792088"/>
          </a:xfrm>
        </p:spPr>
        <p:txBody>
          <a:bodyPr/>
          <a:lstStyle/>
          <a:p>
            <a:r>
              <a:rPr lang="pt-PT" sz="2800" b="1" dirty="0" err="1" smtClean="0">
                <a:solidFill>
                  <a:srgbClr val="0070C0"/>
                </a:solidFill>
              </a:rPr>
              <a:t>Salutation</a:t>
            </a:r>
            <a:r>
              <a:rPr lang="pt-PT" sz="2800" b="1" dirty="0" smtClean="0">
                <a:solidFill>
                  <a:srgbClr val="0070C0"/>
                </a:solidFill>
              </a:rPr>
              <a:t> </a:t>
            </a:r>
            <a:r>
              <a:rPr lang="pt-PT" sz="2800" b="1" dirty="0" err="1" smtClean="0">
                <a:solidFill>
                  <a:srgbClr val="0070C0"/>
                </a:solidFill>
              </a:rPr>
              <a:t>and</a:t>
            </a:r>
            <a:r>
              <a:rPr lang="pt-PT" sz="2800" b="1" dirty="0" smtClean="0">
                <a:solidFill>
                  <a:srgbClr val="0070C0"/>
                </a:solidFill>
              </a:rPr>
              <a:t> </a:t>
            </a:r>
            <a:r>
              <a:rPr lang="pt-PT" sz="2800" b="1" dirty="0" err="1" smtClean="0">
                <a:solidFill>
                  <a:srgbClr val="0070C0"/>
                </a:solidFill>
              </a:rPr>
              <a:t>close</a:t>
            </a:r>
            <a:r>
              <a:rPr lang="pt-PT" sz="2800" b="1" dirty="0" smtClean="0">
                <a:solidFill>
                  <a:srgbClr val="0070C0"/>
                </a:solidFill>
              </a:rPr>
              <a:t> </a:t>
            </a:r>
            <a:r>
              <a:rPr lang="pt-PT" sz="2800" b="1" dirty="0" err="1" smtClean="0">
                <a:solidFill>
                  <a:srgbClr val="0070C0"/>
                </a:solidFill>
              </a:rPr>
              <a:t>of</a:t>
            </a:r>
            <a:r>
              <a:rPr lang="pt-PT" sz="2800" b="1" dirty="0" smtClean="0">
                <a:solidFill>
                  <a:srgbClr val="0070C0"/>
                </a:solidFill>
              </a:rPr>
              <a:t> email / </a:t>
            </a:r>
            <a:r>
              <a:rPr lang="pt-PT" sz="2800" b="1" dirty="0" err="1" smtClean="0">
                <a:solidFill>
                  <a:srgbClr val="0070C0"/>
                </a:solidFill>
              </a:rPr>
              <a:t>letter</a:t>
            </a:r>
            <a:endParaRPr lang="en-GB" sz="2800" b="1" dirty="0">
              <a:solidFill>
                <a:srgbClr val="0070C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158067237"/>
              </p:ext>
            </p:extLst>
          </p:nvPr>
        </p:nvGraphicFramePr>
        <p:xfrm>
          <a:off x="1943130" y="1340768"/>
          <a:ext cx="6120681" cy="4947920"/>
        </p:xfrm>
        <a:graphic>
          <a:graphicData uri="http://schemas.openxmlformats.org/drawingml/2006/table">
            <a:tbl>
              <a:tblPr firstRow="1" bandRow="1">
                <a:tableStyleId>{7DF18680-E054-41AD-8BC1-D1AEF772440D}</a:tableStyleId>
              </a:tblPr>
              <a:tblGrid>
                <a:gridCol w="2040227"/>
                <a:gridCol w="2040227"/>
                <a:gridCol w="2040227"/>
              </a:tblGrid>
              <a:tr h="370840">
                <a:tc>
                  <a:txBody>
                    <a:bodyPr/>
                    <a:lstStyle/>
                    <a:p>
                      <a:endParaRPr lang="en-GB" dirty="0"/>
                    </a:p>
                  </a:txBody>
                  <a:tcPr/>
                </a:tc>
                <a:tc>
                  <a:txBody>
                    <a:bodyPr/>
                    <a:lstStyle/>
                    <a:p>
                      <a:r>
                        <a:rPr lang="en-GB" dirty="0" smtClean="0"/>
                        <a:t>Britain</a:t>
                      </a:r>
                      <a:endParaRPr lang="en-GB" dirty="0"/>
                    </a:p>
                  </a:txBody>
                  <a:tcPr/>
                </a:tc>
                <a:tc>
                  <a:txBody>
                    <a:bodyPr/>
                    <a:lstStyle/>
                    <a:p>
                      <a:r>
                        <a:rPr lang="en-GB" dirty="0" smtClean="0"/>
                        <a:t>U.S.</a:t>
                      </a:r>
                      <a:r>
                        <a:rPr lang="en-GB" baseline="0" dirty="0" smtClean="0"/>
                        <a:t> &amp; Canada</a:t>
                      </a:r>
                      <a:endParaRPr lang="en-GB" dirty="0"/>
                    </a:p>
                  </a:txBody>
                  <a:tcPr/>
                </a:tc>
              </a:tr>
              <a:tr h="370840">
                <a:tc>
                  <a:txBody>
                    <a:bodyPr/>
                    <a:lstStyle/>
                    <a:p>
                      <a:r>
                        <a:rPr lang="pt-PT" b="1" dirty="0" err="1" smtClean="0"/>
                        <a:t>Salutation</a:t>
                      </a:r>
                      <a:endParaRPr lang="en-GB" b="1" dirty="0"/>
                    </a:p>
                  </a:txBody>
                  <a:tcPr/>
                </a:tc>
                <a:tc>
                  <a:txBody>
                    <a:bodyPr/>
                    <a:lstStyle/>
                    <a:p>
                      <a:r>
                        <a:rPr lang="pt-PT" b="1" dirty="0" err="1" smtClean="0"/>
                        <a:t>Close</a:t>
                      </a:r>
                      <a:endParaRPr lang="en-GB" b="1" dirty="0"/>
                    </a:p>
                  </a:txBody>
                  <a:tcPr/>
                </a:tc>
                <a:tc>
                  <a:txBody>
                    <a:bodyPr/>
                    <a:lstStyle/>
                    <a:p>
                      <a:r>
                        <a:rPr lang="pt-PT" b="1" dirty="0" err="1" smtClean="0"/>
                        <a:t>Close</a:t>
                      </a:r>
                      <a:endParaRPr lang="en-GB" dirty="0"/>
                    </a:p>
                  </a:txBody>
                  <a:tcPr/>
                </a:tc>
              </a:tr>
              <a:tr h="370840">
                <a:tc>
                  <a:txBody>
                    <a:bodyPr/>
                    <a:lstStyle/>
                    <a:p>
                      <a:r>
                        <a:rPr lang="pt-PT" dirty="0" err="1" smtClean="0"/>
                        <a:t>Dear</a:t>
                      </a:r>
                      <a:r>
                        <a:rPr lang="pt-PT" dirty="0" smtClean="0"/>
                        <a:t> Sir/</a:t>
                      </a:r>
                      <a:r>
                        <a:rPr lang="pt-PT" dirty="0" err="1" smtClean="0"/>
                        <a:t>Madam</a:t>
                      </a:r>
                      <a:r>
                        <a:rPr lang="pt-PT" dirty="0" smtClean="0"/>
                        <a:t>,</a:t>
                      </a:r>
                    </a:p>
                    <a:p>
                      <a:r>
                        <a:rPr lang="pt-PT" dirty="0" smtClean="0"/>
                        <a:t>(</a:t>
                      </a:r>
                      <a:r>
                        <a:rPr lang="pt-PT" dirty="0" err="1" smtClean="0"/>
                        <a:t>when</a:t>
                      </a:r>
                      <a:r>
                        <a:rPr lang="pt-PT" dirty="0" smtClean="0"/>
                        <a:t> </a:t>
                      </a:r>
                      <a:r>
                        <a:rPr lang="pt-PT" dirty="0" err="1" smtClean="0"/>
                        <a:t>you</a:t>
                      </a:r>
                      <a:r>
                        <a:rPr lang="pt-PT" dirty="0" smtClean="0"/>
                        <a:t> </a:t>
                      </a:r>
                      <a:r>
                        <a:rPr lang="pt-PT" dirty="0" err="1" smtClean="0"/>
                        <a:t>don’t</a:t>
                      </a:r>
                      <a:r>
                        <a:rPr lang="pt-PT" dirty="0" smtClean="0"/>
                        <a:t> </a:t>
                      </a:r>
                      <a:r>
                        <a:rPr lang="pt-PT" dirty="0" err="1" smtClean="0"/>
                        <a:t>know</a:t>
                      </a:r>
                      <a:r>
                        <a:rPr lang="pt-PT" dirty="0" smtClean="0"/>
                        <a:t> </a:t>
                      </a:r>
                      <a:r>
                        <a:rPr lang="pt-PT" dirty="0" err="1" smtClean="0"/>
                        <a:t>the</a:t>
                      </a:r>
                      <a:r>
                        <a:rPr lang="pt-PT" dirty="0" smtClean="0"/>
                        <a:t> </a:t>
                      </a:r>
                      <a:r>
                        <a:rPr lang="pt-PT" dirty="0" err="1" smtClean="0"/>
                        <a:t>name</a:t>
                      </a:r>
                      <a:r>
                        <a:rPr lang="pt-PT" dirty="0" smtClean="0"/>
                        <a:t>)</a:t>
                      </a:r>
                      <a:endParaRPr lang="en-GB" dirty="0"/>
                    </a:p>
                  </a:txBody>
                  <a:tcPr/>
                </a:tc>
                <a:tc>
                  <a:txBody>
                    <a:bodyPr/>
                    <a:lstStyle/>
                    <a:p>
                      <a:r>
                        <a:rPr lang="pt-PT" dirty="0" err="1" smtClean="0"/>
                        <a:t>Yours</a:t>
                      </a:r>
                      <a:r>
                        <a:rPr lang="pt-PT" dirty="0" smtClean="0"/>
                        <a:t> </a:t>
                      </a:r>
                      <a:r>
                        <a:rPr lang="pt-PT" dirty="0" err="1" smtClean="0"/>
                        <a:t>faithfully</a:t>
                      </a:r>
                      <a:r>
                        <a:rPr lang="pt-PT" dirty="0" smtClean="0"/>
                        <a:t>,</a:t>
                      </a:r>
                      <a:endParaRPr lang="en-GB" dirty="0"/>
                    </a:p>
                  </a:txBody>
                  <a:tcPr/>
                </a:tc>
                <a:tc rowSpan="2">
                  <a:txBody>
                    <a:bodyPr/>
                    <a:lstStyle/>
                    <a:p>
                      <a:r>
                        <a:rPr lang="en-GB" dirty="0" smtClean="0"/>
                        <a:t>Sincerely yours,</a:t>
                      </a:r>
                    </a:p>
                    <a:p>
                      <a:r>
                        <a:rPr lang="en-GB" dirty="0" smtClean="0"/>
                        <a:t>Yours</a:t>
                      </a:r>
                      <a:r>
                        <a:rPr lang="en-GB" baseline="0" dirty="0" smtClean="0"/>
                        <a:t> sincerely,</a:t>
                      </a:r>
                    </a:p>
                    <a:p>
                      <a:r>
                        <a:rPr lang="en-GB" baseline="0" dirty="0" smtClean="0"/>
                        <a:t>Yours truly,</a:t>
                      </a:r>
                      <a:endParaRPr lang="en-GB" dirty="0"/>
                    </a:p>
                    <a:p>
                      <a:r>
                        <a:rPr lang="pt-PT" dirty="0" err="1" smtClean="0"/>
                        <a:t>Respectfully</a:t>
                      </a:r>
                      <a:r>
                        <a:rPr lang="pt-PT" baseline="0" dirty="0" smtClean="0"/>
                        <a:t> </a:t>
                      </a:r>
                      <a:r>
                        <a:rPr lang="pt-PT" baseline="0" dirty="0" err="1" smtClean="0"/>
                        <a:t>yours</a:t>
                      </a:r>
                      <a:r>
                        <a:rPr lang="pt-PT" baseline="0" dirty="0" smtClean="0"/>
                        <a:t>,</a:t>
                      </a:r>
                      <a:endParaRPr lang="pt-PT" dirty="0" smtClean="0"/>
                    </a:p>
                  </a:txBody>
                  <a:tcPr/>
                </a:tc>
              </a:tr>
              <a:tr h="975801">
                <a:tc>
                  <a:txBody>
                    <a:bodyPr/>
                    <a:lstStyle/>
                    <a:p>
                      <a:r>
                        <a:rPr lang="pt-PT" dirty="0" err="1" smtClean="0"/>
                        <a:t>Dear</a:t>
                      </a:r>
                      <a:r>
                        <a:rPr lang="pt-PT" dirty="0" smtClean="0"/>
                        <a:t> </a:t>
                      </a:r>
                      <a:r>
                        <a:rPr lang="pt-PT" dirty="0" err="1" smtClean="0"/>
                        <a:t>Mr</a:t>
                      </a:r>
                      <a:r>
                        <a:rPr lang="pt-PT" dirty="0" smtClean="0"/>
                        <a:t> Smith,</a:t>
                      </a:r>
                    </a:p>
                    <a:p>
                      <a:r>
                        <a:rPr lang="pt-PT" dirty="0" err="1" smtClean="0"/>
                        <a:t>Dear</a:t>
                      </a:r>
                      <a:r>
                        <a:rPr lang="pt-PT" dirty="0" smtClean="0"/>
                        <a:t> </a:t>
                      </a:r>
                      <a:r>
                        <a:rPr lang="pt-PT" dirty="0" err="1" smtClean="0"/>
                        <a:t>Mrs</a:t>
                      </a:r>
                      <a:r>
                        <a:rPr lang="pt-PT" dirty="0" smtClean="0"/>
                        <a:t> Jones,</a:t>
                      </a:r>
                    </a:p>
                    <a:p>
                      <a:r>
                        <a:rPr lang="pt-PT" dirty="0" err="1" smtClean="0"/>
                        <a:t>Dear</a:t>
                      </a:r>
                      <a:r>
                        <a:rPr lang="pt-PT" baseline="0" dirty="0" smtClean="0"/>
                        <a:t> </a:t>
                      </a:r>
                      <a:r>
                        <a:rPr lang="pt-PT" baseline="0" dirty="0" err="1" smtClean="0"/>
                        <a:t>Ms</a:t>
                      </a:r>
                      <a:r>
                        <a:rPr lang="pt-PT" baseline="0" dirty="0" smtClean="0"/>
                        <a:t> Jones,</a:t>
                      </a:r>
                      <a:endParaRPr lang="en-GB" dirty="0"/>
                    </a:p>
                  </a:txBody>
                  <a:tcPr/>
                </a:tc>
                <a:tc>
                  <a:txBody>
                    <a:bodyPr/>
                    <a:lstStyle/>
                    <a:p>
                      <a:r>
                        <a:rPr lang="pt-PT" dirty="0" err="1" smtClean="0"/>
                        <a:t>Yours</a:t>
                      </a:r>
                      <a:r>
                        <a:rPr lang="pt-PT" dirty="0" smtClean="0"/>
                        <a:t> </a:t>
                      </a:r>
                      <a:r>
                        <a:rPr lang="pt-PT" dirty="0" err="1" smtClean="0"/>
                        <a:t>sincerely</a:t>
                      </a:r>
                      <a:r>
                        <a:rPr lang="pt-PT"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pt-PT" dirty="0" err="1" smtClean="0"/>
                        <a:t>Respectfully</a:t>
                      </a:r>
                      <a:r>
                        <a:rPr lang="pt-PT" baseline="0" dirty="0" smtClean="0"/>
                        <a:t> </a:t>
                      </a:r>
                      <a:r>
                        <a:rPr lang="pt-PT" baseline="0" dirty="0" err="1" smtClean="0"/>
                        <a:t>yours</a:t>
                      </a:r>
                      <a:r>
                        <a:rPr lang="pt-PT" baseline="0" dirty="0" smtClean="0"/>
                        <a:t>,</a:t>
                      </a:r>
                    </a:p>
                    <a:p>
                      <a:r>
                        <a:rPr lang="pt-PT" dirty="0" err="1" smtClean="0"/>
                        <a:t>Yours</a:t>
                      </a:r>
                      <a:r>
                        <a:rPr lang="pt-PT" dirty="0" smtClean="0"/>
                        <a:t> </a:t>
                      </a:r>
                      <a:r>
                        <a:rPr lang="pt-PT" dirty="0" err="1" smtClean="0"/>
                        <a:t>truly</a:t>
                      </a:r>
                      <a:r>
                        <a:rPr lang="pt-PT" dirty="0" smtClean="0"/>
                        <a:t>,</a:t>
                      </a:r>
                      <a:endParaRPr lang="pt-PT" dirty="0" smtClean="0"/>
                    </a:p>
                  </a:txBody>
                  <a:tcPr/>
                </a:tc>
                <a:tc vMerge="1">
                  <a:txBody>
                    <a:bodyPr/>
                    <a:lstStyle/>
                    <a:p>
                      <a:endParaRPr lang="pt-PT" dirty="0" smtClean="0"/>
                    </a:p>
                  </a:txBody>
                  <a:tcPr/>
                </a:tc>
              </a:tr>
              <a:tr h="370840">
                <a:tc>
                  <a:txBody>
                    <a:bodyPr/>
                    <a:lstStyle/>
                    <a:p>
                      <a:r>
                        <a:rPr lang="pt-PT" dirty="0" err="1" smtClean="0"/>
                        <a:t>Dear</a:t>
                      </a:r>
                      <a:r>
                        <a:rPr lang="pt-PT" dirty="0" smtClean="0"/>
                        <a:t> John,</a:t>
                      </a:r>
                      <a:endParaRPr lang="en-GB" dirty="0"/>
                    </a:p>
                  </a:txBody>
                  <a:tcPr/>
                </a:tc>
                <a:tc gridSpan="2">
                  <a:txBody>
                    <a:bodyPr/>
                    <a:lstStyle/>
                    <a:p>
                      <a:pPr algn="ctr"/>
                      <a:r>
                        <a:rPr lang="pt-PT" dirty="0" err="1" smtClean="0"/>
                        <a:t>Best</a:t>
                      </a:r>
                      <a:r>
                        <a:rPr lang="pt-PT" dirty="0" smtClean="0"/>
                        <a:t> </a:t>
                      </a:r>
                      <a:r>
                        <a:rPr lang="pt-PT" dirty="0" err="1" smtClean="0"/>
                        <a:t>wishes</a:t>
                      </a:r>
                      <a:r>
                        <a:rPr lang="pt-PT" dirty="0" smtClean="0"/>
                        <a:t>,</a:t>
                      </a:r>
                    </a:p>
                    <a:p>
                      <a:pPr marL="0" marR="0" indent="0" algn="ctr" defTabSz="914400" rtl="0" eaLnBrk="1" fontAlgn="auto" latinLnBrk="0" hangingPunct="1">
                        <a:lnSpc>
                          <a:spcPct val="100000"/>
                        </a:lnSpc>
                        <a:spcBef>
                          <a:spcPts val="0"/>
                        </a:spcBef>
                        <a:spcAft>
                          <a:spcPts val="0"/>
                        </a:spcAft>
                        <a:buClrTx/>
                        <a:buSzTx/>
                        <a:buFontTx/>
                        <a:buNone/>
                        <a:tabLst/>
                        <a:defRPr/>
                      </a:pPr>
                      <a:r>
                        <a:rPr lang="pt-PT" baseline="0" dirty="0" err="1" smtClean="0"/>
                        <a:t>With</a:t>
                      </a:r>
                      <a:r>
                        <a:rPr lang="pt-PT" baseline="0" dirty="0" smtClean="0"/>
                        <a:t> </a:t>
                      </a:r>
                      <a:r>
                        <a:rPr lang="pt-PT" baseline="0" dirty="0" err="1" smtClean="0"/>
                        <a:t>appreciation</a:t>
                      </a:r>
                      <a:r>
                        <a:rPr lang="pt-PT" baseline="0" dirty="0" smtClean="0"/>
                        <a:t>,</a:t>
                      </a:r>
                      <a:endParaRPr lang="pt-PT" dirty="0" smtClean="0"/>
                    </a:p>
                    <a:p>
                      <a:pPr algn="ctr"/>
                      <a:r>
                        <a:rPr lang="pt-PT" dirty="0" err="1" smtClean="0"/>
                        <a:t>Kind</a:t>
                      </a:r>
                      <a:r>
                        <a:rPr lang="pt-PT" dirty="0" smtClean="0"/>
                        <a:t> </a:t>
                      </a:r>
                      <a:r>
                        <a:rPr lang="pt-PT" dirty="0" err="1" smtClean="0"/>
                        <a:t>regards</a:t>
                      </a:r>
                      <a:r>
                        <a:rPr lang="pt-PT" dirty="0" smtClean="0"/>
                        <a:t>,</a:t>
                      </a:r>
                    </a:p>
                    <a:p>
                      <a:pPr algn="ctr"/>
                      <a:r>
                        <a:rPr lang="pt-PT" dirty="0" err="1" smtClean="0"/>
                        <a:t>Many</a:t>
                      </a:r>
                      <a:r>
                        <a:rPr lang="pt-PT" baseline="0" dirty="0" smtClean="0"/>
                        <a:t> </a:t>
                      </a:r>
                      <a:r>
                        <a:rPr lang="pt-PT" baseline="0" dirty="0" err="1" smtClean="0"/>
                        <a:t>thanks</a:t>
                      </a:r>
                      <a:r>
                        <a:rPr lang="pt-PT" baseline="0" dirty="0" smtClean="0"/>
                        <a:t>,</a:t>
                      </a:r>
                    </a:p>
                  </a:txBody>
                  <a:tcPr/>
                </a:tc>
                <a:tc hMerge="1">
                  <a:txBody>
                    <a:bodyPr/>
                    <a:lstStyle/>
                    <a:p>
                      <a:endParaRPr lang="pt-PT" baseline="0" dirty="0" smtClean="0"/>
                    </a:p>
                  </a:txBody>
                  <a:tcPr/>
                </a:tc>
              </a:tr>
              <a:tr h="370840">
                <a:tc>
                  <a:txBody>
                    <a:bodyPr/>
                    <a:lstStyle/>
                    <a:p>
                      <a:r>
                        <a:rPr lang="pt-PT" dirty="0" err="1" smtClean="0"/>
                        <a:t>Hi</a:t>
                      </a:r>
                      <a:r>
                        <a:rPr lang="pt-PT" dirty="0" smtClean="0"/>
                        <a:t> John,</a:t>
                      </a:r>
                    </a:p>
                  </a:txBody>
                  <a:tcPr/>
                </a:tc>
                <a:tc rowSpan="2" gridSpan="2">
                  <a:txBody>
                    <a:bodyPr/>
                    <a:lstStyle/>
                    <a:p>
                      <a:pPr algn="ctr"/>
                      <a:r>
                        <a:rPr lang="pt-PT" dirty="0" err="1" smtClean="0"/>
                        <a:t>All</a:t>
                      </a:r>
                      <a:r>
                        <a:rPr lang="pt-PT" dirty="0" smtClean="0"/>
                        <a:t> </a:t>
                      </a:r>
                      <a:r>
                        <a:rPr lang="pt-PT" dirty="0" err="1" smtClean="0"/>
                        <a:t>the</a:t>
                      </a:r>
                      <a:r>
                        <a:rPr lang="pt-PT" dirty="0" smtClean="0"/>
                        <a:t> </a:t>
                      </a:r>
                      <a:r>
                        <a:rPr lang="pt-PT" dirty="0" err="1" smtClean="0"/>
                        <a:t>best</a:t>
                      </a:r>
                      <a:r>
                        <a:rPr lang="pt-PT" dirty="0" smtClean="0"/>
                        <a:t>,</a:t>
                      </a:r>
                    </a:p>
                    <a:p>
                      <a:pPr algn="ctr"/>
                      <a:r>
                        <a:rPr lang="pt-PT" dirty="0" err="1" smtClean="0"/>
                        <a:t>Ciao</a:t>
                      </a:r>
                      <a:r>
                        <a:rPr lang="pt-PT" dirty="0" smtClean="0"/>
                        <a:t>,</a:t>
                      </a:r>
                    </a:p>
                    <a:p>
                      <a:pPr algn="ctr"/>
                      <a:r>
                        <a:rPr lang="pt-PT" dirty="0" err="1" smtClean="0"/>
                        <a:t>Cheers</a:t>
                      </a:r>
                      <a:r>
                        <a:rPr lang="pt-PT" dirty="0" smtClean="0"/>
                        <a:t>,</a:t>
                      </a:r>
                      <a:endParaRPr lang="en-GB" dirty="0"/>
                    </a:p>
                  </a:txBody>
                  <a:tcPr/>
                </a:tc>
                <a:tc rowSpan="2" hMerge="1">
                  <a:txBody>
                    <a:bodyPr/>
                    <a:lstStyle/>
                    <a:p>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PT" dirty="0" err="1" smtClean="0"/>
                        <a:t>Hey</a:t>
                      </a:r>
                      <a:r>
                        <a:rPr lang="pt-PT" dirty="0" smtClean="0"/>
                        <a:t> John,</a:t>
                      </a:r>
                      <a:endParaRPr lang="en-GB" dirty="0" smtClean="0"/>
                    </a:p>
                  </a:txBody>
                  <a:tcPr/>
                </a:tc>
                <a:tc gridSpan="2" vMerge="1">
                  <a:txBody>
                    <a:bodyPr/>
                    <a:lstStyle/>
                    <a:p>
                      <a:endParaRPr lang="en-GB" dirty="0"/>
                    </a:p>
                  </a:txBody>
                  <a:tcPr/>
                </a:tc>
                <a:tc hMerge="1" vMerge="1">
                  <a:txBody>
                    <a:bodyPr/>
                    <a:lstStyle/>
                    <a:p>
                      <a:endParaRPr lang="pt-PT"/>
                    </a:p>
                  </a:txBody>
                  <a:tcPr/>
                </a:tc>
              </a:tr>
            </a:tbl>
          </a:graphicData>
        </a:graphic>
      </p:graphicFrame>
      <p:sp>
        <p:nvSpPr>
          <p:cNvPr id="4" name="Striped Right Arrow 3"/>
          <p:cNvSpPr/>
          <p:nvPr/>
        </p:nvSpPr>
        <p:spPr>
          <a:xfrm rot="5400000">
            <a:off x="537826" y="3849148"/>
            <a:ext cx="1535974" cy="360040"/>
          </a:xfrm>
          <a:prstGeom prst="stripedRightArrow">
            <a:avLst/>
          </a:prstGeom>
          <a:solidFill>
            <a:schemeClr val="accent5">
              <a:lumMod val="20000"/>
              <a:lumOff val="80000"/>
            </a:schemeClr>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95536" y="1556792"/>
            <a:ext cx="936104" cy="369332"/>
          </a:xfrm>
          <a:prstGeom prst="rect">
            <a:avLst/>
          </a:prstGeom>
          <a:noFill/>
        </p:spPr>
        <p:txBody>
          <a:bodyPr wrap="square" rtlCol="0">
            <a:spAutoFit/>
          </a:bodyPr>
          <a:lstStyle/>
          <a:p>
            <a:endParaRPr lang="en-GB" dirty="0"/>
          </a:p>
        </p:txBody>
      </p:sp>
      <p:sp>
        <p:nvSpPr>
          <p:cNvPr id="6" name="TextBox 5"/>
          <p:cNvSpPr txBox="1"/>
          <p:nvPr/>
        </p:nvSpPr>
        <p:spPr>
          <a:xfrm>
            <a:off x="647564" y="2060848"/>
            <a:ext cx="1368152" cy="1200329"/>
          </a:xfrm>
          <a:prstGeom prst="rect">
            <a:avLst/>
          </a:prstGeom>
          <a:noFill/>
        </p:spPr>
        <p:txBody>
          <a:bodyPr wrap="square" rtlCol="0">
            <a:spAutoFit/>
          </a:bodyPr>
          <a:lstStyle/>
          <a:p>
            <a:pPr algn="ctr"/>
            <a:r>
              <a:rPr lang="pt-PT" b="1" dirty="0" smtClean="0"/>
              <a:t>More</a:t>
            </a:r>
          </a:p>
          <a:p>
            <a:pPr algn="ctr"/>
            <a:r>
              <a:rPr lang="pt-PT" b="1" dirty="0" smtClean="0"/>
              <a:t>formal &amp;</a:t>
            </a:r>
          </a:p>
          <a:p>
            <a:pPr algn="ctr"/>
            <a:r>
              <a:rPr lang="pt-PT" b="1" dirty="0" err="1"/>
              <a:t>l</a:t>
            </a:r>
            <a:r>
              <a:rPr lang="pt-PT" b="1" dirty="0" err="1" smtClean="0"/>
              <a:t>ess</a:t>
            </a:r>
            <a:r>
              <a:rPr lang="pt-PT" b="1" dirty="0" smtClean="0"/>
              <a:t> </a:t>
            </a:r>
            <a:r>
              <a:rPr lang="pt-PT" b="1" dirty="0" err="1" smtClean="0"/>
              <a:t>personal</a:t>
            </a:r>
            <a:endParaRPr lang="en-GB" b="1" dirty="0"/>
          </a:p>
        </p:txBody>
      </p:sp>
      <p:sp>
        <p:nvSpPr>
          <p:cNvPr id="8" name="TextBox 7"/>
          <p:cNvSpPr txBox="1"/>
          <p:nvPr/>
        </p:nvSpPr>
        <p:spPr>
          <a:xfrm>
            <a:off x="605422" y="4797155"/>
            <a:ext cx="1368152" cy="1200329"/>
          </a:xfrm>
          <a:prstGeom prst="rect">
            <a:avLst/>
          </a:prstGeom>
          <a:noFill/>
        </p:spPr>
        <p:txBody>
          <a:bodyPr wrap="square" rtlCol="0">
            <a:spAutoFit/>
          </a:bodyPr>
          <a:lstStyle/>
          <a:p>
            <a:pPr algn="ctr"/>
            <a:r>
              <a:rPr lang="pt-PT" b="1" dirty="0" err="1" smtClean="0"/>
              <a:t>Less</a:t>
            </a:r>
            <a:endParaRPr lang="pt-PT" b="1" dirty="0" smtClean="0"/>
          </a:p>
          <a:p>
            <a:pPr algn="ctr"/>
            <a:r>
              <a:rPr lang="pt-PT" b="1" dirty="0"/>
              <a:t>f</a:t>
            </a:r>
            <a:r>
              <a:rPr lang="pt-PT" b="1" dirty="0" smtClean="0"/>
              <a:t>ormal &amp; more </a:t>
            </a:r>
            <a:r>
              <a:rPr lang="pt-PT" b="1" dirty="0" err="1" smtClean="0"/>
              <a:t>personal</a:t>
            </a:r>
            <a:endParaRPr lang="en-GB" b="1" dirty="0"/>
          </a:p>
        </p:txBody>
      </p:sp>
      <p:sp>
        <p:nvSpPr>
          <p:cNvPr id="3" name="Slide Number Placeholder 2"/>
          <p:cNvSpPr>
            <a:spLocks noGrp="1"/>
          </p:cNvSpPr>
          <p:nvPr>
            <p:ph type="sldNum" sz="quarter" idx="12"/>
          </p:nvPr>
        </p:nvSpPr>
        <p:spPr/>
        <p:txBody>
          <a:bodyPr/>
          <a:lstStyle/>
          <a:p>
            <a:fld id="{8AEAD054-9927-45A5-871A-CAABACE37F32}" type="slidenum">
              <a:rPr lang="pt-PT" smtClean="0"/>
              <a:pPr/>
              <a:t>6</a:t>
            </a:fld>
            <a:endParaRPr lang="pt-PT"/>
          </a:p>
        </p:txBody>
      </p:sp>
    </p:spTree>
    <p:extLst>
      <p:ext uri="{BB962C8B-B14F-4D97-AF65-F5344CB8AC3E}">
        <p14:creationId xmlns:p14="http://schemas.microsoft.com/office/powerpoint/2010/main" val="1798758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pt-PT" sz="3200" b="1" dirty="0" smtClean="0">
                <a:solidFill>
                  <a:srgbClr val="3366FF"/>
                </a:solidFill>
              </a:rPr>
              <a:t>International business </a:t>
            </a:r>
            <a:r>
              <a:rPr lang="pt-PT" sz="3200" b="1" dirty="0" err="1" smtClean="0">
                <a:solidFill>
                  <a:srgbClr val="3366FF"/>
                </a:solidFill>
              </a:rPr>
              <a:t>development</a:t>
            </a:r>
            <a:r>
              <a:rPr lang="pt-PT" sz="3200" b="1" dirty="0" smtClean="0">
                <a:solidFill>
                  <a:srgbClr val="3366FF"/>
                </a:solidFill>
              </a:rPr>
              <a:t> </a:t>
            </a:r>
            <a:r>
              <a:rPr lang="pt-PT" sz="3200" b="1" dirty="0" err="1" smtClean="0">
                <a:solidFill>
                  <a:srgbClr val="3366FF"/>
                </a:solidFill>
              </a:rPr>
              <a:t>executive</a:t>
            </a:r>
            <a:endParaRPr lang="pt-PT" sz="3200" b="1" dirty="0">
              <a:solidFill>
                <a:srgbClr val="3366FF"/>
              </a:solidFill>
            </a:endParaRPr>
          </a:p>
        </p:txBody>
      </p:sp>
      <p:sp>
        <p:nvSpPr>
          <p:cNvPr id="3" name="Content Placeholder 2"/>
          <p:cNvSpPr>
            <a:spLocks noGrp="1"/>
          </p:cNvSpPr>
          <p:nvPr>
            <p:ph idx="1"/>
          </p:nvPr>
        </p:nvSpPr>
        <p:spPr>
          <a:xfrm>
            <a:off x="457200" y="980728"/>
            <a:ext cx="8229600" cy="5688632"/>
          </a:xfrm>
        </p:spPr>
        <p:txBody>
          <a:bodyPr/>
          <a:lstStyle/>
          <a:p>
            <a:r>
              <a:rPr lang="pt-PT" sz="2400" dirty="0" err="1" smtClean="0"/>
              <a:t>Essential</a:t>
            </a:r>
            <a:r>
              <a:rPr lang="pt-PT" sz="2400" dirty="0" smtClean="0"/>
              <a:t> </a:t>
            </a:r>
            <a:r>
              <a:rPr lang="pt-PT" sz="2400" dirty="0" err="1" smtClean="0"/>
              <a:t>professional</a:t>
            </a:r>
            <a:r>
              <a:rPr lang="pt-PT" sz="2400" dirty="0" smtClean="0"/>
              <a:t> </a:t>
            </a:r>
            <a:r>
              <a:rPr lang="pt-PT" sz="2400" dirty="0" err="1" smtClean="0"/>
              <a:t>knowledge</a:t>
            </a:r>
            <a:endParaRPr lang="pt-PT" sz="2400" dirty="0" smtClean="0"/>
          </a:p>
          <a:p>
            <a:pPr lvl="1"/>
            <a:r>
              <a:rPr lang="pt-PT" sz="2400" dirty="0" smtClean="0"/>
              <a:t>Marketing </a:t>
            </a:r>
          </a:p>
          <a:p>
            <a:pPr lvl="1"/>
            <a:r>
              <a:rPr lang="pt-PT" sz="2400" dirty="0" smtClean="0"/>
              <a:t>2:1 </a:t>
            </a:r>
            <a:r>
              <a:rPr lang="pt-PT" sz="2400" dirty="0" err="1" smtClean="0"/>
              <a:t>degree</a:t>
            </a:r>
            <a:r>
              <a:rPr lang="pt-PT" sz="2400" dirty="0" smtClean="0"/>
              <a:t> (13/20 </a:t>
            </a:r>
            <a:r>
              <a:rPr lang="pt-PT" sz="2400" dirty="0" err="1" smtClean="0"/>
              <a:t>average</a:t>
            </a:r>
            <a:r>
              <a:rPr lang="pt-PT" sz="2400" dirty="0" smtClean="0"/>
              <a:t> </a:t>
            </a:r>
            <a:r>
              <a:rPr lang="pt-PT" sz="2400" dirty="0" err="1" smtClean="0"/>
              <a:t>or</a:t>
            </a:r>
            <a:r>
              <a:rPr lang="pt-PT" sz="2400" dirty="0" smtClean="0"/>
              <a:t> more)</a:t>
            </a:r>
          </a:p>
          <a:p>
            <a:r>
              <a:rPr lang="pt-PT" sz="2400" dirty="0" err="1" smtClean="0"/>
              <a:t>Skills</a:t>
            </a:r>
            <a:r>
              <a:rPr lang="pt-PT" sz="2400" dirty="0" smtClean="0"/>
              <a:t> (</a:t>
            </a:r>
            <a:r>
              <a:rPr lang="pt-PT" sz="2400" dirty="0" err="1" smtClean="0"/>
              <a:t>be</a:t>
            </a:r>
            <a:r>
              <a:rPr lang="pt-PT" sz="2400" dirty="0" smtClean="0"/>
              <a:t> </a:t>
            </a:r>
            <a:r>
              <a:rPr lang="pt-PT" sz="2400" dirty="0" err="1" smtClean="0"/>
              <a:t>able</a:t>
            </a:r>
            <a:r>
              <a:rPr lang="pt-PT" sz="2400" dirty="0" smtClean="0"/>
              <a:t> to) &amp; </a:t>
            </a:r>
            <a:r>
              <a:rPr lang="pt-PT" sz="2400" dirty="0" err="1" smtClean="0"/>
              <a:t>qualities</a:t>
            </a:r>
            <a:r>
              <a:rPr lang="pt-PT" sz="2400" dirty="0" smtClean="0"/>
              <a:t> (</a:t>
            </a:r>
            <a:r>
              <a:rPr lang="pt-PT" sz="2400" dirty="0" err="1" smtClean="0"/>
              <a:t>be</a:t>
            </a:r>
            <a:r>
              <a:rPr lang="pt-PT" sz="2400" dirty="0" smtClean="0"/>
              <a:t>/</a:t>
            </a:r>
            <a:r>
              <a:rPr lang="pt-PT" sz="2400" dirty="0" err="1" smtClean="0"/>
              <a:t>have</a:t>
            </a:r>
            <a:r>
              <a:rPr lang="pt-PT" sz="2400" dirty="0" smtClean="0"/>
              <a:t>)</a:t>
            </a:r>
          </a:p>
          <a:p>
            <a:pPr marL="742950" lvl="2" indent="-342900"/>
            <a:r>
              <a:rPr lang="pt-PT" dirty="0" err="1" smtClean="0"/>
              <a:t>Carry</a:t>
            </a:r>
            <a:r>
              <a:rPr lang="pt-PT" dirty="0" smtClean="0"/>
              <a:t> out research (</a:t>
            </a:r>
            <a:r>
              <a:rPr lang="pt-PT" dirty="0" err="1" smtClean="0"/>
              <a:t>identify</a:t>
            </a:r>
            <a:r>
              <a:rPr lang="pt-PT" dirty="0" smtClean="0"/>
              <a:t> &amp; </a:t>
            </a:r>
            <a:r>
              <a:rPr lang="pt-PT" dirty="0" err="1" smtClean="0"/>
              <a:t>evaluate</a:t>
            </a:r>
            <a:r>
              <a:rPr lang="pt-PT" dirty="0" smtClean="0"/>
              <a:t>) </a:t>
            </a:r>
            <a:r>
              <a:rPr lang="pt-PT" dirty="0" err="1" smtClean="0"/>
              <a:t>on</a:t>
            </a:r>
            <a:r>
              <a:rPr lang="pt-PT" dirty="0" smtClean="0"/>
              <a:t> </a:t>
            </a:r>
            <a:r>
              <a:rPr lang="pt-PT" dirty="0" err="1" smtClean="0"/>
              <a:t>markets</a:t>
            </a:r>
            <a:endParaRPr lang="pt-PT" dirty="0" smtClean="0"/>
          </a:p>
          <a:p>
            <a:pPr marL="742950" lvl="2" indent="-342900"/>
            <a:endParaRPr lang="pt-PT" dirty="0" smtClean="0"/>
          </a:p>
          <a:p>
            <a:pPr marL="742950" lvl="2" indent="-342900"/>
            <a:r>
              <a:rPr lang="pt-PT" dirty="0" err="1"/>
              <a:t>Reach</a:t>
            </a:r>
            <a:r>
              <a:rPr lang="pt-PT" dirty="0"/>
              <a:t> out to </a:t>
            </a:r>
            <a:r>
              <a:rPr lang="pt-PT" dirty="0" err="1"/>
              <a:t>people</a:t>
            </a:r>
            <a:r>
              <a:rPr lang="pt-PT" dirty="0"/>
              <a:t> &amp; </a:t>
            </a:r>
            <a:r>
              <a:rPr lang="pt-PT" dirty="0" err="1"/>
              <a:t>establish</a:t>
            </a:r>
            <a:r>
              <a:rPr lang="pt-PT" dirty="0"/>
              <a:t> &amp; </a:t>
            </a:r>
            <a:r>
              <a:rPr lang="pt-PT" dirty="0" err="1"/>
              <a:t>maintain</a:t>
            </a:r>
            <a:r>
              <a:rPr lang="pt-PT" dirty="0"/>
              <a:t> </a:t>
            </a:r>
            <a:r>
              <a:rPr lang="pt-PT" dirty="0" err="1"/>
              <a:t>strong</a:t>
            </a:r>
            <a:r>
              <a:rPr lang="pt-PT" dirty="0"/>
              <a:t> </a:t>
            </a:r>
            <a:r>
              <a:rPr lang="pt-PT" dirty="0" err="1"/>
              <a:t>professional</a:t>
            </a:r>
            <a:r>
              <a:rPr lang="pt-PT" dirty="0"/>
              <a:t> </a:t>
            </a:r>
            <a:r>
              <a:rPr lang="pt-PT" dirty="0" err="1"/>
              <a:t>relationships</a:t>
            </a:r>
            <a:endParaRPr lang="pt-PT" dirty="0"/>
          </a:p>
          <a:p>
            <a:pPr marL="742950" lvl="2" indent="-342900"/>
            <a:r>
              <a:rPr lang="pt-PT" dirty="0" err="1" smtClean="0"/>
              <a:t>Make</a:t>
            </a:r>
            <a:r>
              <a:rPr lang="pt-PT" dirty="0" smtClean="0"/>
              <a:t> </a:t>
            </a:r>
            <a:r>
              <a:rPr lang="pt-PT" dirty="0" err="1" smtClean="0"/>
              <a:t>presentations</a:t>
            </a:r>
            <a:endParaRPr lang="pt-PT" dirty="0" smtClean="0"/>
          </a:p>
          <a:p>
            <a:pPr marL="742950" lvl="2" indent="-342900"/>
            <a:r>
              <a:rPr lang="pt-PT" dirty="0" err="1" smtClean="0"/>
              <a:t>Write</a:t>
            </a:r>
            <a:r>
              <a:rPr lang="pt-PT" dirty="0" smtClean="0"/>
              <a:t> </a:t>
            </a:r>
            <a:r>
              <a:rPr lang="pt-PT" dirty="0" err="1" smtClean="0"/>
              <a:t>reports</a:t>
            </a:r>
            <a:endParaRPr lang="pt-PT" dirty="0" smtClean="0"/>
          </a:p>
          <a:p>
            <a:pPr marL="742950" lvl="2" indent="-342900"/>
            <a:r>
              <a:rPr lang="pt-PT" dirty="0" err="1" smtClean="0"/>
              <a:t>Speak</a:t>
            </a:r>
            <a:r>
              <a:rPr lang="pt-PT" dirty="0" smtClean="0"/>
              <a:t> a </a:t>
            </a:r>
            <a:r>
              <a:rPr lang="pt-PT" dirty="0" err="1" smtClean="0"/>
              <a:t>foreign</a:t>
            </a:r>
            <a:r>
              <a:rPr lang="pt-PT" dirty="0" smtClean="0"/>
              <a:t> </a:t>
            </a:r>
            <a:r>
              <a:rPr lang="pt-PT" dirty="0" err="1" smtClean="0"/>
              <a:t>language</a:t>
            </a:r>
            <a:endParaRPr lang="pt-PT" dirty="0" smtClean="0"/>
          </a:p>
          <a:p>
            <a:pPr marL="400050" lvl="2" indent="0">
              <a:buNone/>
            </a:pPr>
            <a:endParaRPr lang="pt-PT" dirty="0" smtClean="0"/>
          </a:p>
          <a:p>
            <a:pPr marL="742950" lvl="2" indent="-342900"/>
            <a:endParaRPr lang="pt-PT" dirty="0"/>
          </a:p>
          <a:p>
            <a:endParaRPr lang="pt-PT" dirty="0" smtClean="0"/>
          </a:p>
        </p:txBody>
      </p:sp>
      <p:sp>
        <p:nvSpPr>
          <p:cNvPr id="4" name="Slide Number Placeholder 3"/>
          <p:cNvSpPr>
            <a:spLocks noGrp="1"/>
          </p:cNvSpPr>
          <p:nvPr>
            <p:ph type="sldNum" sz="quarter" idx="12"/>
          </p:nvPr>
        </p:nvSpPr>
        <p:spPr/>
        <p:txBody>
          <a:bodyPr/>
          <a:lstStyle/>
          <a:p>
            <a:fld id="{8AEAD054-9927-45A5-871A-CAABACE37F32}" type="slidenum">
              <a:rPr lang="pt-PT" smtClean="0"/>
              <a:pPr/>
              <a:t>7</a:t>
            </a:fld>
            <a:endParaRPr lang="pt-PT"/>
          </a:p>
        </p:txBody>
      </p:sp>
      <p:sp>
        <p:nvSpPr>
          <p:cNvPr id="7" name="Oval 6"/>
          <p:cNvSpPr/>
          <p:nvPr/>
        </p:nvSpPr>
        <p:spPr>
          <a:xfrm>
            <a:off x="826809" y="1268760"/>
            <a:ext cx="2160627" cy="7518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803795" y="5157192"/>
            <a:ext cx="4704309" cy="7518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TextBox 8"/>
          <p:cNvSpPr txBox="1"/>
          <p:nvPr/>
        </p:nvSpPr>
        <p:spPr>
          <a:xfrm>
            <a:off x="5652120" y="2020652"/>
            <a:ext cx="2808311" cy="461665"/>
          </a:xfrm>
          <a:prstGeom prst="rect">
            <a:avLst/>
          </a:prstGeom>
          <a:solidFill>
            <a:srgbClr val="FFC000"/>
          </a:solidFill>
        </p:spPr>
        <p:txBody>
          <a:bodyPr wrap="square" rtlCol="0">
            <a:spAutoFit/>
          </a:bodyPr>
          <a:lstStyle/>
          <a:p>
            <a:r>
              <a:rPr lang="pt-PT" sz="2400" dirty="0" smtClean="0"/>
              <a:t>Research </a:t>
            </a:r>
            <a:r>
              <a:rPr lang="pt-PT" sz="2400" dirty="0" err="1" smtClean="0"/>
              <a:t>skills</a:t>
            </a:r>
            <a:endParaRPr lang="pt-PT" sz="2400" dirty="0"/>
          </a:p>
        </p:txBody>
      </p:sp>
      <p:sp>
        <p:nvSpPr>
          <p:cNvPr id="10" name="TextBox 9"/>
          <p:cNvSpPr txBox="1"/>
          <p:nvPr/>
        </p:nvSpPr>
        <p:spPr>
          <a:xfrm>
            <a:off x="2195736" y="1037927"/>
            <a:ext cx="4032448" cy="461665"/>
          </a:xfrm>
          <a:prstGeom prst="rect">
            <a:avLst/>
          </a:prstGeom>
          <a:solidFill>
            <a:srgbClr val="FFC000"/>
          </a:solidFill>
        </p:spPr>
        <p:txBody>
          <a:bodyPr wrap="square" rtlCol="0">
            <a:spAutoFit/>
          </a:bodyPr>
          <a:lstStyle/>
          <a:p>
            <a:r>
              <a:rPr lang="pt-PT" sz="2400" dirty="0" smtClean="0"/>
              <a:t>Professional </a:t>
            </a:r>
            <a:r>
              <a:rPr lang="pt-PT" sz="2400" dirty="0" err="1" smtClean="0"/>
              <a:t>knowledge</a:t>
            </a:r>
            <a:endParaRPr lang="pt-PT" sz="2400" dirty="0"/>
          </a:p>
        </p:txBody>
      </p:sp>
      <p:sp>
        <p:nvSpPr>
          <p:cNvPr id="11" name="TextBox 10"/>
          <p:cNvSpPr txBox="1"/>
          <p:nvPr/>
        </p:nvSpPr>
        <p:spPr>
          <a:xfrm>
            <a:off x="5440289" y="5005639"/>
            <a:ext cx="2808311" cy="461665"/>
          </a:xfrm>
          <a:prstGeom prst="rect">
            <a:avLst/>
          </a:prstGeom>
          <a:solidFill>
            <a:srgbClr val="FFC000"/>
          </a:solidFill>
        </p:spPr>
        <p:txBody>
          <a:bodyPr wrap="square" rtlCol="0">
            <a:spAutoFit/>
          </a:bodyPr>
          <a:lstStyle/>
          <a:p>
            <a:r>
              <a:rPr lang="pt-PT" sz="2400" dirty="0" smtClean="0"/>
              <a:t>Sales </a:t>
            </a:r>
            <a:r>
              <a:rPr lang="pt-PT" sz="2400" dirty="0" err="1" smtClean="0"/>
              <a:t>skills</a:t>
            </a:r>
            <a:endParaRPr lang="pt-PT" sz="2400" dirty="0"/>
          </a:p>
        </p:txBody>
      </p:sp>
      <p:sp>
        <p:nvSpPr>
          <p:cNvPr id="12" name="TextBox 11"/>
          <p:cNvSpPr txBox="1"/>
          <p:nvPr/>
        </p:nvSpPr>
        <p:spPr>
          <a:xfrm>
            <a:off x="4824028" y="4021613"/>
            <a:ext cx="2808311" cy="830997"/>
          </a:xfrm>
          <a:prstGeom prst="rect">
            <a:avLst/>
          </a:prstGeom>
          <a:solidFill>
            <a:srgbClr val="FFC000"/>
          </a:solidFill>
        </p:spPr>
        <p:txBody>
          <a:bodyPr wrap="square" rtlCol="0">
            <a:spAutoFit/>
          </a:bodyPr>
          <a:lstStyle/>
          <a:p>
            <a:r>
              <a:rPr lang="pt-PT" sz="2400" dirty="0" err="1" smtClean="0"/>
              <a:t>Communication</a:t>
            </a:r>
            <a:r>
              <a:rPr lang="pt-PT" sz="2400" dirty="0" smtClean="0"/>
              <a:t> </a:t>
            </a:r>
            <a:r>
              <a:rPr lang="pt-PT" sz="2400" dirty="0" err="1" smtClean="0"/>
              <a:t>skills</a:t>
            </a:r>
            <a:endParaRPr lang="pt-PT" sz="2400" dirty="0"/>
          </a:p>
        </p:txBody>
      </p:sp>
      <p:sp>
        <p:nvSpPr>
          <p:cNvPr id="13" name="Oval 12"/>
          <p:cNvSpPr/>
          <p:nvPr/>
        </p:nvSpPr>
        <p:spPr>
          <a:xfrm>
            <a:off x="2926872" y="1763539"/>
            <a:ext cx="853040" cy="7518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233966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800" b="1" dirty="0" err="1" smtClean="0">
                <a:solidFill>
                  <a:srgbClr val="3366FF"/>
                </a:solidFill>
              </a:rPr>
              <a:t>Quantitative</a:t>
            </a:r>
            <a:r>
              <a:rPr lang="pt-PT" sz="2800" b="1" dirty="0" smtClean="0">
                <a:solidFill>
                  <a:srgbClr val="3366FF"/>
                </a:solidFill>
              </a:rPr>
              <a:t> </a:t>
            </a:r>
            <a:r>
              <a:rPr lang="pt-PT" sz="2800" b="1" dirty="0" err="1" smtClean="0">
                <a:solidFill>
                  <a:srgbClr val="3366FF"/>
                </a:solidFill>
              </a:rPr>
              <a:t>analyst</a:t>
            </a:r>
            <a:endParaRPr lang="pt-PT" sz="2800" b="1" dirty="0">
              <a:solidFill>
                <a:srgbClr val="3366FF"/>
              </a:solidFill>
            </a:endParaRPr>
          </a:p>
        </p:txBody>
      </p:sp>
      <p:sp>
        <p:nvSpPr>
          <p:cNvPr id="3" name="Content Placeholder 2"/>
          <p:cNvSpPr>
            <a:spLocks noGrp="1"/>
          </p:cNvSpPr>
          <p:nvPr>
            <p:ph idx="1"/>
          </p:nvPr>
        </p:nvSpPr>
        <p:spPr>
          <a:xfrm>
            <a:off x="683568" y="980728"/>
            <a:ext cx="8229600" cy="5760640"/>
          </a:xfrm>
        </p:spPr>
        <p:txBody>
          <a:bodyPr/>
          <a:lstStyle/>
          <a:p>
            <a:r>
              <a:rPr lang="pt-PT" sz="2400" dirty="0" smtClean="0"/>
              <a:t>Professional </a:t>
            </a:r>
            <a:r>
              <a:rPr lang="pt-PT" sz="2400" dirty="0" err="1" smtClean="0"/>
              <a:t>knowledge</a:t>
            </a:r>
            <a:endParaRPr lang="pt-PT" sz="2400" dirty="0" smtClean="0"/>
          </a:p>
          <a:p>
            <a:pPr lvl="1"/>
            <a:r>
              <a:rPr lang="pt-PT" sz="2400" dirty="0" err="1" smtClean="0"/>
              <a:t>Statistics</a:t>
            </a:r>
            <a:r>
              <a:rPr lang="pt-PT" sz="2400" dirty="0" smtClean="0"/>
              <a:t>, </a:t>
            </a:r>
            <a:r>
              <a:rPr lang="pt-PT" sz="2400" dirty="0" err="1" smtClean="0"/>
              <a:t>maths</a:t>
            </a:r>
            <a:endParaRPr lang="pt-PT" sz="2400" dirty="0" smtClean="0"/>
          </a:p>
          <a:p>
            <a:r>
              <a:rPr lang="pt-PT" sz="2400" dirty="0" err="1" smtClean="0"/>
              <a:t>Skills</a:t>
            </a:r>
            <a:r>
              <a:rPr lang="pt-PT" sz="2400" dirty="0" smtClean="0"/>
              <a:t> (</a:t>
            </a:r>
            <a:r>
              <a:rPr lang="pt-PT" sz="2400" dirty="0" err="1" smtClean="0"/>
              <a:t>be</a:t>
            </a:r>
            <a:r>
              <a:rPr lang="pt-PT" sz="2400" dirty="0" smtClean="0"/>
              <a:t> </a:t>
            </a:r>
            <a:r>
              <a:rPr lang="pt-PT" sz="2400" dirty="0" err="1" smtClean="0"/>
              <a:t>able</a:t>
            </a:r>
            <a:r>
              <a:rPr lang="pt-PT" sz="2400" dirty="0" smtClean="0"/>
              <a:t> to) &amp; </a:t>
            </a:r>
            <a:r>
              <a:rPr lang="pt-PT" sz="2400" dirty="0" err="1" smtClean="0"/>
              <a:t>qualities</a:t>
            </a:r>
            <a:endParaRPr lang="pt-PT" sz="2400" dirty="0" smtClean="0"/>
          </a:p>
          <a:p>
            <a:pPr lvl="1"/>
            <a:r>
              <a:rPr lang="pt-PT" sz="2400" dirty="0" err="1" smtClean="0"/>
              <a:t>Analyse</a:t>
            </a:r>
            <a:r>
              <a:rPr lang="pt-PT" sz="2400" dirty="0" smtClean="0"/>
              <a:t> </a:t>
            </a:r>
            <a:r>
              <a:rPr lang="pt-PT" sz="2400" dirty="0" err="1" smtClean="0"/>
              <a:t>large</a:t>
            </a:r>
            <a:r>
              <a:rPr lang="pt-PT" sz="2400" dirty="0" smtClean="0"/>
              <a:t> sets </a:t>
            </a:r>
            <a:r>
              <a:rPr lang="pt-PT" sz="2400" dirty="0" err="1" smtClean="0"/>
              <a:t>of</a:t>
            </a:r>
            <a:r>
              <a:rPr lang="pt-PT" sz="2400" dirty="0" smtClean="0"/>
              <a:t> data (</a:t>
            </a:r>
            <a:r>
              <a:rPr lang="pt-PT" sz="2400" dirty="0" err="1" smtClean="0"/>
              <a:t>identify</a:t>
            </a:r>
            <a:r>
              <a:rPr lang="pt-PT" sz="2400" dirty="0" smtClean="0"/>
              <a:t> </a:t>
            </a:r>
            <a:r>
              <a:rPr lang="pt-PT" sz="2400" dirty="0" err="1" smtClean="0"/>
              <a:t>what</a:t>
            </a:r>
            <a:r>
              <a:rPr lang="pt-PT" sz="2400" dirty="0" smtClean="0"/>
              <a:t> </a:t>
            </a:r>
            <a:r>
              <a:rPr lang="pt-PT" sz="2400" dirty="0" err="1" smtClean="0"/>
              <a:t>is</a:t>
            </a:r>
            <a:r>
              <a:rPr lang="pt-PT" sz="2400" dirty="0" smtClean="0"/>
              <a:t> </a:t>
            </a:r>
            <a:r>
              <a:rPr lang="pt-PT" sz="2400" dirty="0" err="1" smtClean="0"/>
              <a:t>important</a:t>
            </a:r>
            <a:r>
              <a:rPr lang="pt-PT" sz="2400" dirty="0" smtClean="0"/>
              <a:t>)</a:t>
            </a:r>
          </a:p>
          <a:p>
            <a:pPr lvl="1"/>
            <a:r>
              <a:rPr lang="pt-PT" sz="2400" dirty="0" err="1" smtClean="0"/>
              <a:t>Work</a:t>
            </a:r>
            <a:r>
              <a:rPr lang="pt-PT" sz="2400" dirty="0" smtClean="0"/>
              <a:t> </a:t>
            </a:r>
            <a:r>
              <a:rPr lang="pt-PT" sz="2400" dirty="0" err="1" smtClean="0"/>
              <a:t>with</a:t>
            </a:r>
            <a:r>
              <a:rPr lang="pt-PT" sz="2400" dirty="0" smtClean="0"/>
              <a:t> Excel, </a:t>
            </a:r>
            <a:r>
              <a:rPr lang="pt-PT" sz="2400" dirty="0" err="1" smtClean="0"/>
              <a:t>create</a:t>
            </a:r>
            <a:r>
              <a:rPr lang="pt-PT" sz="2400" dirty="0" smtClean="0"/>
              <a:t> </a:t>
            </a:r>
            <a:r>
              <a:rPr lang="pt-PT" sz="2400" dirty="0" err="1" smtClean="0"/>
              <a:t>infographics</a:t>
            </a:r>
            <a:r>
              <a:rPr lang="pt-PT" sz="2400" dirty="0" smtClean="0"/>
              <a:t> </a:t>
            </a:r>
            <a:r>
              <a:rPr lang="pt-PT" sz="2400" dirty="0" err="1" smtClean="0"/>
              <a:t>from</a:t>
            </a:r>
            <a:r>
              <a:rPr lang="pt-PT" sz="2400" dirty="0" smtClean="0"/>
              <a:t> pivot </a:t>
            </a:r>
            <a:r>
              <a:rPr lang="pt-PT" sz="2400" dirty="0" err="1" smtClean="0"/>
              <a:t>tables</a:t>
            </a:r>
            <a:endParaRPr lang="pt-PT" sz="2400" dirty="0" smtClean="0"/>
          </a:p>
          <a:p>
            <a:pPr lvl="1">
              <a:spcBef>
                <a:spcPts val="0"/>
              </a:spcBef>
            </a:pPr>
            <a:endParaRPr lang="pt-PT" sz="2400" dirty="0" smtClean="0"/>
          </a:p>
          <a:p>
            <a:pPr lvl="1"/>
            <a:r>
              <a:rPr lang="pt-PT" sz="2400" dirty="0" err="1" smtClean="0"/>
              <a:t>Write</a:t>
            </a:r>
            <a:r>
              <a:rPr lang="pt-PT" sz="2400" dirty="0" smtClean="0"/>
              <a:t> </a:t>
            </a:r>
            <a:r>
              <a:rPr lang="pt-PT" sz="2400" dirty="0" err="1" smtClean="0"/>
              <a:t>analytical</a:t>
            </a:r>
            <a:r>
              <a:rPr lang="pt-PT" sz="2400" dirty="0" smtClean="0"/>
              <a:t> </a:t>
            </a:r>
            <a:r>
              <a:rPr lang="pt-PT" sz="2400" dirty="0" err="1" smtClean="0"/>
              <a:t>reports</a:t>
            </a:r>
            <a:endParaRPr lang="pt-PT" sz="2400" dirty="0" smtClean="0"/>
          </a:p>
          <a:p>
            <a:pPr lvl="1"/>
            <a:r>
              <a:rPr lang="pt-PT" sz="2400" dirty="0" err="1" smtClean="0"/>
              <a:t>Speak</a:t>
            </a:r>
            <a:r>
              <a:rPr lang="pt-PT" sz="2400" dirty="0" smtClean="0"/>
              <a:t> a </a:t>
            </a:r>
            <a:r>
              <a:rPr lang="pt-PT" sz="2400" dirty="0" err="1" smtClean="0"/>
              <a:t>foreign</a:t>
            </a:r>
            <a:r>
              <a:rPr lang="pt-PT" sz="2400" dirty="0" smtClean="0"/>
              <a:t> </a:t>
            </a:r>
            <a:r>
              <a:rPr lang="pt-PT" sz="2400" dirty="0" err="1" smtClean="0"/>
              <a:t>language</a:t>
            </a:r>
            <a:endParaRPr lang="pt-PT" sz="2400" dirty="0" smtClean="0"/>
          </a:p>
          <a:p>
            <a:pPr lvl="1"/>
            <a:r>
              <a:rPr lang="pt-PT" sz="2400" dirty="0" err="1" smtClean="0"/>
              <a:t>Work</a:t>
            </a:r>
            <a:r>
              <a:rPr lang="pt-PT" sz="2400" dirty="0" smtClean="0"/>
              <a:t> </a:t>
            </a:r>
            <a:r>
              <a:rPr lang="pt-PT" sz="2400" dirty="0" err="1" smtClean="0"/>
              <a:t>with</a:t>
            </a:r>
            <a:r>
              <a:rPr lang="pt-PT" sz="2400" dirty="0" smtClean="0"/>
              <a:t> </a:t>
            </a:r>
            <a:r>
              <a:rPr lang="pt-PT" sz="2400" dirty="0" err="1" smtClean="0"/>
              <a:t>consultant</a:t>
            </a:r>
            <a:r>
              <a:rPr lang="pt-PT" sz="2400" dirty="0" smtClean="0"/>
              <a:t> </a:t>
            </a:r>
            <a:r>
              <a:rPr lang="pt-PT" sz="2400" dirty="0" err="1" smtClean="0"/>
              <a:t>analyst</a:t>
            </a:r>
            <a:endParaRPr lang="pt-PT" sz="2400" dirty="0" smtClean="0"/>
          </a:p>
          <a:p>
            <a:pPr lvl="1">
              <a:spcBef>
                <a:spcPts val="0"/>
              </a:spcBef>
            </a:pPr>
            <a:endParaRPr lang="pt-PT" sz="2400" dirty="0" smtClean="0"/>
          </a:p>
          <a:p>
            <a:pPr lvl="1"/>
            <a:r>
              <a:rPr lang="pt-PT" sz="2400" dirty="0" err="1" smtClean="0"/>
              <a:t>Work</a:t>
            </a:r>
            <a:r>
              <a:rPr lang="pt-PT" sz="2400" dirty="0" smtClean="0"/>
              <a:t> </a:t>
            </a:r>
            <a:r>
              <a:rPr lang="pt-PT" sz="2400" dirty="0" err="1" smtClean="0"/>
              <a:t>under</a:t>
            </a:r>
            <a:r>
              <a:rPr lang="pt-PT" sz="2400" dirty="0" smtClean="0"/>
              <a:t> </a:t>
            </a:r>
            <a:r>
              <a:rPr lang="pt-PT" sz="2400" dirty="0" err="1" smtClean="0"/>
              <a:t>pressure</a:t>
            </a:r>
            <a:endParaRPr lang="pt-PT" sz="2400" dirty="0" smtClean="0"/>
          </a:p>
          <a:p>
            <a:pPr lvl="1">
              <a:spcBef>
                <a:spcPts val="0"/>
              </a:spcBef>
            </a:pPr>
            <a:endParaRPr lang="pt-PT" sz="2400" dirty="0" smtClean="0"/>
          </a:p>
          <a:p>
            <a:pPr lvl="1"/>
            <a:r>
              <a:rPr lang="pt-PT" sz="2400" dirty="0" err="1" smtClean="0"/>
              <a:t>Motivated</a:t>
            </a:r>
            <a:r>
              <a:rPr lang="pt-PT" sz="2400" dirty="0" smtClean="0"/>
              <a:t>, </a:t>
            </a:r>
            <a:r>
              <a:rPr lang="pt-PT" sz="2400" dirty="0" err="1" smtClean="0"/>
              <a:t>committed</a:t>
            </a:r>
            <a:r>
              <a:rPr lang="pt-PT" sz="2400" dirty="0" smtClean="0"/>
              <a:t> to </a:t>
            </a:r>
            <a:r>
              <a:rPr lang="pt-PT" sz="2400" dirty="0" err="1" smtClean="0"/>
              <a:t>the</a:t>
            </a:r>
            <a:r>
              <a:rPr lang="pt-PT" sz="2400" dirty="0" smtClean="0"/>
              <a:t> </a:t>
            </a:r>
            <a:r>
              <a:rPr lang="pt-PT" sz="2400" dirty="0" err="1" smtClean="0"/>
              <a:t>company</a:t>
            </a:r>
            <a:r>
              <a:rPr lang="pt-PT" sz="2400" dirty="0" smtClean="0"/>
              <a:t>, </a:t>
            </a:r>
            <a:r>
              <a:rPr lang="pt-PT" sz="2400" dirty="0" err="1" smtClean="0"/>
              <a:t>willing</a:t>
            </a:r>
            <a:r>
              <a:rPr lang="pt-PT" sz="2400" dirty="0" smtClean="0"/>
              <a:t> to </a:t>
            </a:r>
            <a:r>
              <a:rPr lang="pt-PT" sz="2400" dirty="0" err="1" smtClean="0"/>
              <a:t>learn</a:t>
            </a:r>
            <a:r>
              <a:rPr lang="pt-PT" sz="2400" dirty="0" smtClean="0"/>
              <a:t> &amp; </a:t>
            </a:r>
            <a:r>
              <a:rPr lang="pt-PT" sz="2400" dirty="0" err="1" smtClean="0"/>
              <a:t>grow</a:t>
            </a:r>
            <a:endParaRPr lang="pt-PT" sz="2400" dirty="0"/>
          </a:p>
        </p:txBody>
      </p:sp>
      <p:sp>
        <p:nvSpPr>
          <p:cNvPr id="4" name="Slide Number Placeholder 3"/>
          <p:cNvSpPr>
            <a:spLocks noGrp="1"/>
          </p:cNvSpPr>
          <p:nvPr>
            <p:ph type="sldNum" sz="quarter" idx="12"/>
          </p:nvPr>
        </p:nvSpPr>
        <p:spPr/>
        <p:txBody>
          <a:bodyPr/>
          <a:lstStyle/>
          <a:p>
            <a:fld id="{8AEAD054-9927-45A5-871A-CAABACE37F32}" type="slidenum">
              <a:rPr lang="pt-PT" smtClean="0"/>
              <a:pPr/>
              <a:t>8</a:t>
            </a:fld>
            <a:endParaRPr lang="pt-PT"/>
          </a:p>
        </p:txBody>
      </p:sp>
      <p:sp>
        <p:nvSpPr>
          <p:cNvPr id="6" name="TextBox 5"/>
          <p:cNvSpPr txBox="1"/>
          <p:nvPr/>
        </p:nvSpPr>
        <p:spPr>
          <a:xfrm>
            <a:off x="3563888" y="1243576"/>
            <a:ext cx="4032448" cy="461665"/>
          </a:xfrm>
          <a:prstGeom prst="rect">
            <a:avLst/>
          </a:prstGeom>
          <a:solidFill>
            <a:srgbClr val="FFC000"/>
          </a:solidFill>
        </p:spPr>
        <p:txBody>
          <a:bodyPr wrap="square" rtlCol="0">
            <a:spAutoFit/>
          </a:bodyPr>
          <a:lstStyle/>
          <a:p>
            <a:r>
              <a:rPr lang="pt-PT" sz="2400" dirty="0" smtClean="0"/>
              <a:t>Professional </a:t>
            </a:r>
            <a:r>
              <a:rPr lang="pt-PT" sz="2400" dirty="0" err="1" smtClean="0"/>
              <a:t>knowledge</a:t>
            </a:r>
            <a:endParaRPr lang="pt-PT" sz="2400" dirty="0"/>
          </a:p>
        </p:txBody>
      </p:sp>
      <p:sp>
        <p:nvSpPr>
          <p:cNvPr id="7" name="TextBox 6"/>
          <p:cNvSpPr txBox="1"/>
          <p:nvPr/>
        </p:nvSpPr>
        <p:spPr>
          <a:xfrm>
            <a:off x="5604551" y="3861048"/>
            <a:ext cx="2808311" cy="830997"/>
          </a:xfrm>
          <a:prstGeom prst="rect">
            <a:avLst/>
          </a:prstGeom>
          <a:solidFill>
            <a:srgbClr val="FFC000"/>
          </a:solidFill>
        </p:spPr>
        <p:txBody>
          <a:bodyPr wrap="square" rtlCol="0">
            <a:spAutoFit/>
          </a:bodyPr>
          <a:lstStyle/>
          <a:p>
            <a:r>
              <a:rPr lang="pt-PT" sz="2400" dirty="0" err="1" smtClean="0"/>
              <a:t>Communication</a:t>
            </a:r>
            <a:r>
              <a:rPr lang="pt-PT" sz="2400" dirty="0" smtClean="0"/>
              <a:t> </a:t>
            </a:r>
            <a:r>
              <a:rPr lang="pt-PT" sz="2400" dirty="0" err="1" smtClean="0"/>
              <a:t>skills</a:t>
            </a:r>
            <a:endParaRPr lang="pt-PT" sz="2400" dirty="0"/>
          </a:p>
        </p:txBody>
      </p:sp>
      <p:sp>
        <p:nvSpPr>
          <p:cNvPr id="8" name="TextBox 7"/>
          <p:cNvSpPr txBox="1"/>
          <p:nvPr/>
        </p:nvSpPr>
        <p:spPr>
          <a:xfrm>
            <a:off x="5004048" y="1988840"/>
            <a:ext cx="2808311" cy="461665"/>
          </a:xfrm>
          <a:prstGeom prst="rect">
            <a:avLst/>
          </a:prstGeom>
          <a:solidFill>
            <a:srgbClr val="FFC000"/>
          </a:solidFill>
        </p:spPr>
        <p:txBody>
          <a:bodyPr wrap="square" rtlCol="0">
            <a:spAutoFit/>
          </a:bodyPr>
          <a:lstStyle/>
          <a:p>
            <a:r>
              <a:rPr lang="pt-PT" sz="2400" dirty="0" err="1" smtClean="0"/>
              <a:t>Analyticalskills</a:t>
            </a:r>
            <a:endParaRPr lang="pt-PT" sz="2400" dirty="0"/>
          </a:p>
        </p:txBody>
      </p:sp>
      <p:sp>
        <p:nvSpPr>
          <p:cNvPr id="9" name="TextBox 8"/>
          <p:cNvSpPr txBox="1"/>
          <p:nvPr/>
        </p:nvSpPr>
        <p:spPr>
          <a:xfrm>
            <a:off x="3707904" y="3144449"/>
            <a:ext cx="2808311" cy="461665"/>
          </a:xfrm>
          <a:prstGeom prst="rect">
            <a:avLst/>
          </a:prstGeom>
          <a:solidFill>
            <a:srgbClr val="FFC000"/>
          </a:solidFill>
        </p:spPr>
        <p:txBody>
          <a:bodyPr wrap="square" rtlCol="0">
            <a:spAutoFit/>
          </a:bodyPr>
          <a:lstStyle/>
          <a:p>
            <a:r>
              <a:rPr lang="pt-PT" sz="2400" dirty="0" err="1" smtClean="0"/>
              <a:t>Computer</a:t>
            </a:r>
            <a:r>
              <a:rPr lang="pt-PT" sz="2400" dirty="0" smtClean="0"/>
              <a:t> </a:t>
            </a:r>
            <a:r>
              <a:rPr lang="pt-PT" sz="2400" dirty="0" err="1" smtClean="0"/>
              <a:t>skills</a:t>
            </a:r>
            <a:endParaRPr lang="pt-PT" sz="2400" dirty="0"/>
          </a:p>
        </p:txBody>
      </p:sp>
      <p:sp>
        <p:nvSpPr>
          <p:cNvPr id="10" name="TextBox 9"/>
          <p:cNvSpPr txBox="1"/>
          <p:nvPr/>
        </p:nvSpPr>
        <p:spPr>
          <a:xfrm>
            <a:off x="5328084" y="5301208"/>
            <a:ext cx="2808311" cy="830997"/>
          </a:xfrm>
          <a:prstGeom prst="rect">
            <a:avLst/>
          </a:prstGeom>
          <a:solidFill>
            <a:srgbClr val="FFC000"/>
          </a:solidFill>
        </p:spPr>
        <p:txBody>
          <a:bodyPr wrap="square" rtlCol="0">
            <a:spAutoFit/>
          </a:bodyPr>
          <a:lstStyle/>
          <a:p>
            <a:r>
              <a:rPr lang="pt-PT" sz="2400" dirty="0" err="1" smtClean="0"/>
              <a:t>The</a:t>
            </a:r>
            <a:r>
              <a:rPr lang="pt-PT" sz="2400" dirty="0" smtClean="0"/>
              <a:t> </a:t>
            </a:r>
            <a:r>
              <a:rPr lang="pt-PT" sz="2400" dirty="0" err="1" smtClean="0"/>
              <a:t>kind</a:t>
            </a:r>
            <a:r>
              <a:rPr lang="pt-PT" sz="2400" dirty="0" smtClean="0"/>
              <a:t> </a:t>
            </a:r>
            <a:r>
              <a:rPr lang="pt-PT" sz="2400" dirty="0" err="1" smtClean="0"/>
              <a:t>of</a:t>
            </a:r>
            <a:r>
              <a:rPr lang="pt-PT" sz="2400" dirty="0" smtClean="0"/>
              <a:t> </a:t>
            </a:r>
            <a:r>
              <a:rPr lang="pt-PT" sz="2400" dirty="0" err="1" smtClean="0"/>
              <a:t>person</a:t>
            </a:r>
            <a:r>
              <a:rPr lang="pt-PT" sz="2400" dirty="0" smtClean="0"/>
              <a:t> </a:t>
            </a:r>
            <a:r>
              <a:rPr lang="pt-PT" sz="2400" dirty="0" err="1" smtClean="0"/>
              <a:t>you</a:t>
            </a:r>
            <a:r>
              <a:rPr lang="pt-PT" sz="2400" dirty="0" smtClean="0"/>
              <a:t> are</a:t>
            </a:r>
            <a:endParaRPr lang="pt-PT" sz="2400" dirty="0"/>
          </a:p>
        </p:txBody>
      </p:sp>
    </p:spTree>
    <p:extLst>
      <p:ext uri="{BB962C8B-B14F-4D97-AF65-F5344CB8AC3E}">
        <p14:creationId xmlns:p14="http://schemas.microsoft.com/office/powerpoint/2010/main" val="6394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pt-PT" sz="2800" b="1" dirty="0" err="1" smtClean="0">
                <a:solidFill>
                  <a:srgbClr val="3366FF"/>
                </a:solidFill>
              </a:rPr>
              <a:t>Paragraph</a:t>
            </a:r>
            <a:r>
              <a:rPr lang="pt-PT" sz="2800" b="1" dirty="0" smtClean="0">
                <a:solidFill>
                  <a:srgbClr val="3366FF"/>
                </a:solidFill>
              </a:rPr>
              <a:t> 1</a:t>
            </a:r>
            <a:endParaRPr lang="pt-PT" sz="2800" b="1" dirty="0">
              <a:solidFill>
                <a:srgbClr val="3366FF"/>
              </a:solidFill>
            </a:endParaRPr>
          </a:p>
        </p:txBody>
      </p:sp>
      <p:sp>
        <p:nvSpPr>
          <p:cNvPr id="3" name="Content Placeholder 2"/>
          <p:cNvSpPr>
            <a:spLocks noGrp="1"/>
          </p:cNvSpPr>
          <p:nvPr>
            <p:ph idx="1"/>
          </p:nvPr>
        </p:nvSpPr>
        <p:spPr>
          <a:xfrm>
            <a:off x="683568" y="2492896"/>
            <a:ext cx="8229600" cy="2736304"/>
          </a:xfrm>
        </p:spPr>
        <p:txBody>
          <a:bodyPr/>
          <a:lstStyle/>
          <a:p>
            <a:r>
              <a:rPr lang="pt-PT" sz="2000" dirty="0" smtClean="0"/>
              <a:t>I </a:t>
            </a:r>
            <a:r>
              <a:rPr lang="pt-PT" sz="2000" dirty="0" err="1" smtClean="0"/>
              <a:t>was</a:t>
            </a:r>
            <a:r>
              <a:rPr lang="pt-PT" sz="2000" dirty="0" smtClean="0"/>
              <a:t> </a:t>
            </a:r>
            <a:r>
              <a:rPr lang="pt-PT" sz="2000" dirty="0" err="1" smtClean="0"/>
              <a:t>really</a:t>
            </a:r>
            <a:r>
              <a:rPr lang="pt-PT" sz="2000" dirty="0" smtClean="0"/>
              <a:t> </a:t>
            </a:r>
            <a:r>
              <a:rPr lang="pt-PT" sz="2000" dirty="0" err="1" smtClean="0"/>
              <a:t>satisfied</a:t>
            </a:r>
            <a:r>
              <a:rPr lang="pt-PT" sz="2000" dirty="0" smtClean="0"/>
              <a:t> to </a:t>
            </a:r>
            <a:r>
              <a:rPr lang="pt-PT" sz="2000" dirty="0" err="1" smtClean="0"/>
              <a:t>know</a:t>
            </a:r>
            <a:r>
              <a:rPr lang="pt-PT" sz="2000" dirty="0" smtClean="0"/>
              <a:t> </a:t>
            </a:r>
            <a:r>
              <a:rPr lang="pt-PT" sz="2000" dirty="0" err="1" smtClean="0"/>
              <a:t>about</a:t>
            </a:r>
            <a:r>
              <a:rPr lang="pt-PT" sz="2000" dirty="0" smtClean="0"/>
              <a:t> </a:t>
            </a:r>
            <a:r>
              <a:rPr lang="pt-PT" sz="2000" dirty="0" err="1" smtClean="0"/>
              <a:t>the</a:t>
            </a:r>
            <a:r>
              <a:rPr lang="pt-PT" sz="2000" dirty="0" smtClean="0"/>
              <a:t> </a:t>
            </a:r>
            <a:r>
              <a:rPr lang="pt-PT" sz="2000" dirty="0" err="1" smtClean="0"/>
              <a:t>opening</a:t>
            </a:r>
            <a:r>
              <a:rPr lang="pt-PT" sz="2000" dirty="0" smtClean="0"/>
              <a:t> </a:t>
            </a:r>
            <a:r>
              <a:rPr lang="pt-PT" sz="2000" dirty="0" err="1" smtClean="0"/>
              <a:t>of</a:t>
            </a:r>
            <a:r>
              <a:rPr lang="pt-PT" sz="2000" dirty="0" smtClean="0"/>
              <a:t> a job </a:t>
            </a:r>
            <a:r>
              <a:rPr lang="pt-PT" sz="2000" dirty="0" err="1" smtClean="0"/>
              <a:t>vacancy</a:t>
            </a:r>
            <a:r>
              <a:rPr lang="pt-PT" sz="2000" dirty="0" smtClean="0"/>
              <a:t> </a:t>
            </a:r>
            <a:r>
              <a:rPr lang="pt-PT" sz="2000" dirty="0" err="1" smtClean="0"/>
              <a:t>on</a:t>
            </a:r>
            <a:r>
              <a:rPr lang="pt-PT" sz="2000" dirty="0" smtClean="0"/>
              <a:t> a </a:t>
            </a:r>
            <a:r>
              <a:rPr lang="pt-PT" sz="2000" dirty="0" err="1" smtClean="0"/>
              <a:t>fast</a:t>
            </a:r>
            <a:r>
              <a:rPr lang="pt-PT" sz="2000" dirty="0" smtClean="0"/>
              <a:t> </a:t>
            </a:r>
            <a:r>
              <a:rPr lang="pt-PT" sz="2000" dirty="0" err="1" smtClean="0"/>
              <a:t>growing</a:t>
            </a:r>
            <a:r>
              <a:rPr lang="pt-PT" sz="2000" dirty="0" smtClean="0"/>
              <a:t> </a:t>
            </a:r>
            <a:r>
              <a:rPr lang="pt-PT" sz="2000" dirty="0" err="1" smtClean="0"/>
              <a:t>and</a:t>
            </a:r>
            <a:r>
              <a:rPr lang="pt-PT" sz="2000" dirty="0" smtClean="0"/>
              <a:t> </a:t>
            </a:r>
            <a:r>
              <a:rPr lang="pt-PT" sz="2000" dirty="0" err="1" smtClean="0"/>
              <a:t>dynamic</a:t>
            </a:r>
            <a:r>
              <a:rPr lang="pt-PT" sz="2000" dirty="0" smtClean="0"/>
              <a:t> </a:t>
            </a:r>
            <a:r>
              <a:rPr lang="pt-PT" sz="2000" dirty="0" err="1" smtClean="0"/>
              <a:t>company</a:t>
            </a:r>
            <a:r>
              <a:rPr lang="pt-PT" sz="2000" dirty="0" smtClean="0"/>
              <a:t> </a:t>
            </a:r>
            <a:r>
              <a:rPr lang="pt-PT" sz="2000" dirty="0" err="1" smtClean="0"/>
              <a:t>like</a:t>
            </a:r>
            <a:r>
              <a:rPr lang="pt-PT" sz="2000" dirty="0" smtClean="0"/>
              <a:t> a manufacture </a:t>
            </a:r>
            <a:r>
              <a:rPr lang="pt-PT" sz="2000" dirty="0" err="1" smtClean="0"/>
              <a:t>and</a:t>
            </a:r>
            <a:r>
              <a:rPr lang="pt-PT" sz="2000" dirty="0" smtClean="0"/>
              <a:t> </a:t>
            </a:r>
            <a:r>
              <a:rPr lang="pt-PT" sz="2000" dirty="0" err="1" smtClean="0"/>
              <a:t>distribuor</a:t>
            </a:r>
            <a:r>
              <a:rPr lang="pt-PT" sz="2000" dirty="0" smtClean="0"/>
              <a:t> </a:t>
            </a:r>
            <a:r>
              <a:rPr lang="pt-PT" sz="2000" dirty="0" err="1" smtClean="0"/>
              <a:t>of</a:t>
            </a:r>
            <a:r>
              <a:rPr lang="pt-PT" sz="2000" dirty="0" smtClean="0"/>
              <a:t> </a:t>
            </a:r>
            <a:r>
              <a:rPr lang="pt-PT" sz="2000" dirty="0" err="1" smtClean="0"/>
              <a:t>commercial</a:t>
            </a:r>
            <a:r>
              <a:rPr lang="pt-PT" sz="2000" dirty="0" smtClean="0"/>
              <a:t> </a:t>
            </a:r>
            <a:r>
              <a:rPr lang="pt-PT" sz="2000" dirty="0" err="1" smtClean="0"/>
              <a:t>furniture</a:t>
            </a:r>
            <a:r>
              <a:rPr lang="pt-PT" sz="2000" dirty="0" smtClean="0"/>
              <a:t>. I </a:t>
            </a:r>
            <a:r>
              <a:rPr lang="pt-PT" sz="2000" dirty="0" err="1" smtClean="0"/>
              <a:t>have</a:t>
            </a:r>
            <a:r>
              <a:rPr lang="pt-PT" sz="2000" dirty="0" smtClean="0"/>
              <a:t> </a:t>
            </a:r>
            <a:r>
              <a:rPr lang="pt-PT" sz="2000" dirty="0" err="1" smtClean="0"/>
              <a:t>always</a:t>
            </a:r>
            <a:r>
              <a:rPr lang="pt-PT" sz="2000" dirty="0" smtClean="0"/>
              <a:t> </a:t>
            </a:r>
            <a:r>
              <a:rPr lang="pt-PT" sz="2000" dirty="0" err="1" smtClean="0"/>
              <a:t>had</a:t>
            </a:r>
            <a:r>
              <a:rPr lang="pt-PT" sz="2000" dirty="0" smtClean="0"/>
              <a:t> </a:t>
            </a:r>
            <a:r>
              <a:rPr lang="pt-PT" sz="2000" dirty="0" err="1" smtClean="0"/>
              <a:t>an</a:t>
            </a:r>
            <a:r>
              <a:rPr lang="pt-PT" sz="2000" dirty="0" smtClean="0"/>
              <a:t> </a:t>
            </a:r>
            <a:r>
              <a:rPr lang="pt-PT" sz="2000" dirty="0" err="1" smtClean="0"/>
              <a:t>interest</a:t>
            </a:r>
            <a:r>
              <a:rPr lang="pt-PT" sz="2000" dirty="0" smtClean="0"/>
              <a:t> in </a:t>
            </a:r>
            <a:r>
              <a:rPr lang="pt-PT" sz="2000" dirty="0" err="1" smtClean="0"/>
              <a:t>the</a:t>
            </a:r>
            <a:r>
              <a:rPr lang="pt-PT" sz="2000" dirty="0" smtClean="0"/>
              <a:t> </a:t>
            </a:r>
            <a:r>
              <a:rPr lang="pt-PT" sz="2000" dirty="0" err="1" smtClean="0"/>
              <a:t>hospitality</a:t>
            </a:r>
            <a:r>
              <a:rPr lang="pt-PT" sz="2000" dirty="0" smtClean="0"/>
              <a:t> </a:t>
            </a:r>
            <a:r>
              <a:rPr lang="pt-PT" sz="2000" dirty="0" err="1" smtClean="0"/>
              <a:t>industry</a:t>
            </a:r>
            <a:r>
              <a:rPr lang="pt-PT" sz="2000" dirty="0" smtClean="0"/>
              <a:t> </a:t>
            </a:r>
            <a:r>
              <a:rPr lang="pt-PT" sz="2000" dirty="0" err="1" smtClean="0"/>
              <a:t>and</a:t>
            </a:r>
            <a:r>
              <a:rPr lang="pt-PT" sz="2000" dirty="0" smtClean="0"/>
              <a:t> in </a:t>
            </a:r>
            <a:r>
              <a:rPr lang="pt-PT" sz="2000" dirty="0" err="1" smtClean="0"/>
              <a:t>international</a:t>
            </a:r>
            <a:r>
              <a:rPr lang="pt-PT" sz="2000" dirty="0" smtClean="0"/>
              <a:t> </a:t>
            </a:r>
            <a:r>
              <a:rPr lang="pt-PT" sz="2000" dirty="0" err="1" smtClean="0"/>
              <a:t>markets</a:t>
            </a:r>
            <a:r>
              <a:rPr lang="pt-PT" sz="2000" dirty="0" smtClean="0"/>
              <a:t>.</a:t>
            </a:r>
          </a:p>
          <a:p>
            <a:r>
              <a:rPr lang="pt-PT" sz="2000" dirty="0" smtClean="0"/>
              <a:t>To </a:t>
            </a:r>
            <a:r>
              <a:rPr lang="pt-PT" sz="2000" dirty="0" err="1" smtClean="0"/>
              <a:t>begin</a:t>
            </a:r>
            <a:r>
              <a:rPr lang="pt-PT" sz="2000" dirty="0" smtClean="0"/>
              <a:t> </a:t>
            </a:r>
            <a:r>
              <a:rPr lang="pt-PT" sz="2000" dirty="0" err="1" smtClean="0"/>
              <a:t>with</a:t>
            </a:r>
            <a:r>
              <a:rPr lang="pt-PT" sz="2000" dirty="0" smtClean="0"/>
              <a:t>, I </a:t>
            </a:r>
            <a:r>
              <a:rPr lang="pt-PT" sz="2000" dirty="0" err="1" smtClean="0"/>
              <a:t>would</a:t>
            </a:r>
            <a:r>
              <a:rPr lang="pt-PT" sz="2000" dirty="0" smtClean="0"/>
              <a:t> </a:t>
            </a:r>
            <a:r>
              <a:rPr lang="pt-PT" sz="2000" dirty="0" err="1" smtClean="0"/>
              <a:t>like</a:t>
            </a:r>
            <a:r>
              <a:rPr lang="pt-PT" sz="2000" dirty="0" smtClean="0"/>
              <a:t> to </a:t>
            </a:r>
            <a:r>
              <a:rPr lang="pt-PT" sz="2000" dirty="0" err="1" smtClean="0"/>
              <a:t>thank</a:t>
            </a:r>
            <a:r>
              <a:rPr lang="pt-PT" sz="2000" dirty="0" smtClean="0"/>
              <a:t> </a:t>
            </a:r>
            <a:r>
              <a:rPr lang="pt-PT" sz="2000" dirty="0" err="1" smtClean="0"/>
              <a:t>you</a:t>
            </a:r>
            <a:r>
              <a:rPr lang="pt-PT" sz="2000" dirty="0" smtClean="0"/>
              <a:t> for </a:t>
            </a:r>
            <a:r>
              <a:rPr lang="pt-PT" sz="2000" dirty="0" err="1" smtClean="0"/>
              <a:t>your</a:t>
            </a:r>
            <a:r>
              <a:rPr lang="pt-PT" sz="2000" dirty="0" smtClean="0"/>
              <a:t> time </a:t>
            </a:r>
            <a:r>
              <a:rPr lang="pt-PT" sz="2000" dirty="0" err="1" smtClean="0"/>
              <a:t>reading</a:t>
            </a:r>
            <a:r>
              <a:rPr lang="pt-PT" sz="2000" dirty="0" smtClean="0"/>
              <a:t> </a:t>
            </a:r>
            <a:r>
              <a:rPr lang="pt-PT" sz="2000" dirty="0" err="1" smtClean="0"/>
              <a:t>this</a:t>
            </a:r>
            <a:r>
              <a:rPr lang="pt-PT" sz="2000" dirty="0" smtClean="0"/>
              <a:t> </a:t>
            </a:r>
            <a:r>
              <a:rPr lang="pt-PT" sz="2000" dirty="0" err="1" smtClean="0"/>
              <a:t>letter</a:t>
            </a:r>
            <a:r>
              <a:rPr lang="pt-PT" sz="2000" dirty="0" smtClean="0"/>
              <a:t> </a:t>
            </a:r>
            <a:r>
              <a:rPr lang="pt-PT" sz="2000" dirty="0" err="1" smtClean="0"/>
              <a:t>and</a:t>
            </a:r>
            <a:r>
              <a:rPr lang="pt-PT" sz="2000" dirty="0" smtClean="0"/>
              <a:t>, </a:t>
            </a:r>
            <a:r>
              <a:rPr lang="pt-PT" sz="2000" dirty="0" err="1" smtClean="0"/>
              <a:t>if</a:t>
            </a:r>
            <a:r>
              <a:rPr lang="pt-PT" sz="2000" dirty="0" smtClean="0"/>
              <a:t> </a:t>
            </a:r>
            <a:r>
              <a:rPr lang="pt-PT" sz="2000" dirty="0" err="1" smtClean="0"/>
              <a:t>it</a:t>
            </a:r>
            <a:r>
              <a:rPr lang="pt-PT" sz="2000" dirty="0" smtClean="0"/>
              <a:t> </a:t>
            </a:r>
            <a:r>
              <a:rPr lang="pt-PT" sz="2000" dirty="0" err="1" smtClean="0"/>
              <a:t>is</a:t>
            </a:r>
            <a:r>
              <a:rPr lang="pt-PT" sz="2000" dirty="0" smtClean="0"/>
              <a:t> </a:t>
            </a:r>
            <a:r>
              <a:rPr lang="pt-PT" sz="2000" dirty="0" err="1" smtClean="0"/>
              <a:t>the</a:t>
            </a:r>
            <a:r>
              <a:rPr lang="pt-PT" sz="2000" dirty="0" smtClean="0"/>
              <a:t> case, for </a:t>
            </a:r>
            <a:r>
              <a:rPr lang="pt-PT" sz="2000" dirty="0" err="1" smtClean="0"/>
              <a:t>considering</a:t>
            </a:r>
            <a:r>
              <a:rPr lang="pt-PT" sz="2000" dirty="0" smtClean="0"/>
              <a:t> me for </a:t>
            </a:r>
            <a:r>
              <a:rPr lang="pt-PT" sz="2000" dirty="0" err="1" smtClean="0"/>
              <a:t>the</a:t>
            </a:r>
            <a:r>
              <a:rPr lang="pt-PT" sz="2000" dirty="0" smtClean="0"/>
              <a:t> </a:t>
            </a:r>
            <a:r>
              <a:rPr lang="pt-PT" sz="2000" dirty="0" err="1" smtClean="0"/>
              <a:t>position</a:t>
            </a:r>
            <a:r>
              <a:rPr lang="pt-PT" sz="2000" dirty="0" smtClean="0"/>
              <a:t>.</a:t>
            </a:r>
          </a:p>
          <a:p>
            <a:r>
              <a:rPr lang="pt-PT" sz="2000" dirty="0" err="1" smtClean="0"/>
              <a:t>My</a:t>
            </a:r>
            <a:r>
              <a:rPr lang="pt-PT" sz="2000" dirty="0" smtClean="0"/>
              <a:t> </a:t>
            </a:r>
            <a:r>
              <a:rPr lang="pt-PT" sz="2000" dirty="0" err="1" smtClean="0"/>
              <a:t>name</a:t>
            </a:r>
            <a:r>
              <a:rPr lang="pt-PT" sz="2000" dirty="0" smtClean="0"/>
              <a:t> </a:t>
            </a:r>
            <a:r>
              <a:rPr lang="pt-PT" sz="2000" dirty="0" err="1" smtClean="0"/>
              <a:t>is</a:t>
            </a:r>
            <a:r>
              <a:rPr lang="pt-PT" sz="2000" dirty="0" smtClean="0"/>
              <a:t> xxx </a:t>
            </a:r>
            <a:r>
              <a:rPr lang="pt-PT" sz="2000" dirty="0" err="1" smtClean="0"/>
              <a:t>and</a:t>
            </a:r>
            <a:r>
              <a:rPr lang="pt-PT" sz="2000" dirty="0" smtClean="0"/>
              <a:t> </a:t>
            </a:r>
            <a:r>
              <a:rPr lang="pt-PT" sz="2000" dirty="0" err="1" smtClean="0"/>
              <a:t>I’m</a:t>
            </a:r>
            <a:r>
              <a:rPr lang="pt-PT" sz="2000" dirty="0" smtClean="0"/>
              <a:t> </a:t>
            </a:r>
            <a:r>
              <a:rPr lang="pt-PT" sz="2000" dirty="0" err="1" smtClean="0"/>
              <a:t>writing</a:t>
            </a:r>
            <a:r>
              <a:rPr lang="pt-PT" sz="2000" dirty="0" smtClean="0"/>
              <a:t> to </a:t>
            </a:r>
            <a:r>
              <a:rPr lang="pt-PT" sz="2000" dirty="0" err="1" smtClean="0"/>
              <a:t>express</a:t>
            </a:r>
            <a:r>
              <a:rPr lang="pt-PT" sz="2000" dirty="0" smtClean="0"/>
              <a:t> </a:t>
            </a:r>
            <a:r>
              <a:rPr lang="pt-PT" sz="2000" dirty="0" err="1" smtClean="0"/>
              <a:t>my</a:t>
            </a:r>
            <a:r>
              <a:rPr lang="pt-PT" sz="2000" dirty="0" smtClean="0"/>
              <a:t> </a:t>
            </a:r>
            <a:r>
              <a:rPr lang="pt-PT" sz="2000" dirty="0" err="1" smtClean="0"/>
              <a:t>strong</a:t>
            </a:r>
            <a:r>
              <a:rPr lang="pt-PT" sz="2000" dirty="0" smtClean="0"/>
              <a:t> </a:t>
            </a:r>
            <a:r>
              <a:rPr lang="pt-PT" sz="2000" dirty="0" err="1" smtClean="0"/>
              <a:t>interest</a:t>
            </a:r>
            <a:r>
              <a:rPr lang="pt-PT" sz="2000" dirty="0" smtClean="0"/>
              <a:t> in </a:t>
            </a:r>
            <a:r>
              <a:rPr lang="pt-PT" sz="2000" dirty="0" err="1" smtClean="0"/>
              <a:t>the</a:t>
            </a:r>
            <a:r>
              <a:rPr lang="pt-PT" sz="2000" dirty="0" smtClean="0"/>
              <a:t> International Business </a:t>
            </a:r>
            <a:r>
              <a:rPr lang="pt-PT" sz="2000" dirty="0" err="1" smtClean="0"/>
              <a:t>Development</a:t>
            </a:r>
            <a:r>
              <a:rPr lang="pt-PT" sz="2000" dirty="0" smtClean="0"/>
              <a:t> </a:t>
            </a:r>
            <a:r>
              <a:rPr lang="pt-PT" sz="2000" dirty="0" err="1" smtClean="0"/>
              <a:t>Executive</a:t>
            </a:r>
            <a:r>
              <a:rPr lang="pt-PT" sz="2000" dirty="0" smtClean="0"/>
              <a:t> </a:t>
            </a:r>
            <a:r>
              <a:rPr lang="pt-PT" sz="2000" dirty="0" err="1" smtClean="0"/>
              <a:t>position</a:t>
            </a:r>
            <a:r>
              <a:rPr lang="pt-PT" sz="2000" dirty="0" smtClean="0"/>
              <a:t>.</a:t>
            </a:r>
          </a:p>
        </p:txBody>
      </p:sp>
      <p:sp>
        <p:nvSpPr>
          <p:cNvPr id="4" name="Slide Number Placeholder 3"/>
          <p:cNvSpPr>
            <a:spLocks noGrp="1"/>
          </p:cNvSpPr>
          <p:nvPr>
            <p:ph type="sldNum" sz="quarter" idx="12"/>
          </p:nvPr>
        </p:nvSpPr>
        <p:spPr/>
        <p:txBody>
          <a:bodyPr/>
          <a:lstStyle/>
          <a:p>
            <a:fld id="{8AEAD054-9927-45A5-871A-CAABACE37F32}" type="slidenum">
              <a:rPr lang="pt-PT" smtClean="0"/>
              <a:pPr/>
              <a:t>9</a:t>
            </a:fld>
            <a:endParaRPr lang="pt-PT"/>
          </a:p>
        </p:txBody>
      </p:sp>
      <p:sp>
        <p:nvSpPr>
          <p:cNvPr id="6" name="TextBox 5"/>
          <p:cNvSpPr txBox="1"/>
          <p:nvPr/>
        </p:nvSpPr>
        <p:spPr>
          <a:xfrm>
            <a:off x="3419872" y="2852936"/>
            <a:ext cx="4032448" cy="461665"/>
          </a:xfrm>
          <a:prstGeom prst="rect">
            <a:avLst/>
          </a:prstGeom>
          <a:solidFill>
            <a:srgbClr val="FFC000"/>
          </a:solidFill>
        </p:spPr>
        <p:txBody>
          <a:bodyPr wrap="square" rtlCol="0">
            <a:spAutoFit/>
          </a:bodyPr>
          <a:lstStyle/>
          <a:p>
            <a:r>
              <a:rPr lang="pt-PT" sz="2400" dirty="0" err="1" smtClean="0"/>
              <a:t>Doesn’t</a:t>
            </a:r>
            <a:r>
              <a:rPr lang="pt-PT" sz="2400" dirty="0" smtClean="0"/>
              <a:t> </a:t>
            </a:r>
            <a:r>
              <a:rPr lang="pt-PT" sz="2400" dirty="0" err="1" smtClean="0"/>
              <a:t>specify</a:t>
            </a:r>
            <a:r>
              <a:rPr lang="pt-PT" sz="2400" dirty="0" smtClean="0"/>
              <a:t> job </a:t>
            </a:r>
            <a:r>
              <a:rPr lang="pt-PT" sz="2400" dirty="0" err="1" smtClean="0"/>
              <a:t>title</a:t>
            </a:r>
            <a:endParaRPr lang="pt-PT" sz="2400" dirty="0"/>
          </a:p>
        </p:txBody>
      </p:sp>
      <p:sp>
        <p:nvSpPr>
          <p:cNvPr id="8" name="TextBox 7"/>
          <p:cNvSpPr txBox="1"/>
          <p:nvPr/>
        </p:nvSpPr>
        <p:spPr>
          <a:xfrm>
            <a:off x="3249750" y="4941168"/>
            <a:ext cx="3744415" cy="461665"/>
          </a:xfrm>
          <a:prstGeom prst="rect">
            <a:avLst/>
          </a:prstGeom>
          <a:solidFill>
            <a:srgbClr val="FFC000"/>
          </a:solidFill>
        </p:spPr>
        <p:txBody>
          <a:bodyPr wrap="square" rtlCol="0">
            <a:spAutoFit/>
          </a:bodyPr>
          <a:lstStyle/>
          <a:p>
            <a:r>
              <a:rPr lang="pt-PT" sz="2400" dirty="0" smtClean="0"/>
              <a:t>No </a:t>
            </a:r>
            <a:r>
              <a:rPr lang="pt-PT" sz="2400" dirty="0" err="1" smtClean="0"/>
              <a:t>need</a:t>
            </a:r>
            <a:r>
              <a:rPr lang="pt-PT" sz="2400" dirty="0" smtClean="0"/>
              <a:t> to </a:t>
            </a:r>
            <a:r>
              <a:rPr lang="pt-PT" sz="2400" dirty="0" err="1" smtClean="0"/>
              <a:t>give</a:t>
            </a:r>
            <a:r>
              <a:rPr lang="pt-PT" sz="2400" dirty="0" smtClean="0"/>
              <a:t> </a:t>
            </a:r>
            <a:r>
              <a:rPr lang="pt-PT" sz="2400" dirty="0" err="1" smtClean="0"/>
              <a:t>name</a:t>
            </a:r>
            <a:endParaRPr lang="pt-PT" sz="2400" dirty="0"/>
          </a:p>
        </p:txBody>
      </p:sp>
      <p:sp>
        <p:nvSpPr>
          <p:cNvPr id="5" name="TextBox 4"/>
          <p:cNvSpPr txBox="1"/>
          <p:nvPr/>
        </p:nvSpPr>
        <p:spPr>
          <a:xfrm>
            <a:off x="899592" y="1196752"/>
            <a:ext cx="7344816" cy="461665"/>
          </a:xfrm>
          <a:prstGeom prst="rect">
            <a:avLst/>
          </a:prstGeom>
          <a:noFill/>
        </p:spPr>
        <p:txBody>
          <a:bodyPr wrap="square" rtlCol="0">
            <a:spAutoFit/>
          </a:bodyPr>
          <a:lstStyle/>
          <a:p>
            <a:r>
              <a:rPr lang="pt-PT" sz="2400" dirty="0" err="1" smtClean="0"/>
              <a:t>Purpose</a:t>
            </a:r>
            <a:r>
              <a:rPr lang="pt-PT" sz="2400" dirty="0" smtClean="0"/>
              <a:t>: to </a:t>
            </a:r>
            <a:r>
              <a:rPr lang="pt-PT" sz="2400" dirty="0" err="1" smtClean="0"/>
              <a:t>tell</a:t>
            </a:r>
            <a:r>
              <a:rPr lang="pt-PT" sz="2400" dirty="0"/>
              <a:t> </a:t>
            </a:r>
            <a:r>
              <a:rPr lang="pt-PT" sz="2400" dirty="0" err="1" smtClean="0"/>
              <a:t>them</a:t>
            </a:r>
            <a:r>
              <a:rPr lang="pt-PT" sz="2400" dirty="0" smtClean="0"/>
              <a:t> </a:t>
            </a:r>
            <a:r>
              <a:rPr lang="pt-PT" sz="2400" dirty="0" err="1" smtClean="0"/>
              <a:t>why</a:t>
            </a:r>
            <a:r>
              <a:rPr lang="pt-PT" sz="2400" dirty="0" smtClean="0"/>
              <a:t> </a:t>
            </a:r>
            <a:r>
              <a:rPr lang="pt-PT" sz="2400" dirty="0" err="1" smtClean="0"/>
              <a:t>you</a:t>
            </a:r>
            <a:r>
              <a:rPr lang="pt-PT" sz="2400" dirty="0" smtClean="0"/>
              <a:t> are </a:t>
            </a:r>
            <a:r>
              <a:rPr lang="pt-PT" sz="2400" dirty="0" err="1" smtClean="0"/>
              <a:t>writing</a:t>
            </a:r>
            <a:endParaRPr lang="pt-PT" sz="2400" dirty="0"/>
          </a:p>
        </p:txBody>
      </p:sp>
    </p:spTree>
    <p:extLst>
      <p:ext uri="{BB962C8B-B14F-4D97-AF65-F5344CB8AC3E}">
        <p14:creationId xmlns:p14="http://schemas.microsoft.com/office/powerpoint/2010/main" val="146308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1340</TotalTime>
  <Words>3143</Words>
  <Application>Microsoft Office PowerPoint</Application>
  <PresentationFormat>On-screen Show (4:3)</PresentationFormat>
  <Paragraphs>413</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The application letter</vt:lpstr>
      <vt:lpstr>Generic stages &amp; layout</vt:lpstr>
      <vt:lpstr>Generic stages &amp; layout</vt:lpstr>
      <vt:lpstr>Generic stages &amp; layout</vt:lpstr>
      <vt:lpstr>Saluation &amp; close</vt:lpstr>
      <vt:lpstr>Salutation and close of email / letter</vt:lpstr>
      <vt:lpstr>International business development executive</vt:lpstr>
      <vt:lpstr>Quantitative analyst</vt:lpstr>
      <vt:lpstr>Paragraph 1</vt:lpstr>
      <vt:lpstr>Paragraph 1</vt:lpstr>
      <vt:lpstr>Paragraph 2</vt:lpstr>
      <vt:lpstr>What impression does each sentence give of the person who wrote it?</vt:lpstr>
      <vt:lpstr>PowerPoint Presentation</vt:lpstr>
      <vt:lpstr>PowerPoint Presentation</vt:lpstr>
      <vt:lpstr>Structure</vt:lpstr>
      <vt:lpstr>Reformulated text 1: International Business Development Executive</vt:lpstr>
      <vt:lpstr>Useful expressions</vt:lpstr>
      <vt:lpstr>Student text 2: Quantitative analyst</vt:lpstr>
      <vt:lpstr>Reformuled text 2: Quantitative analyst</vt:lpstr>
      <vt:lpstr>Student text 3: Quantitative analyst</vt:lpstr>
      <vt:lpstr>Reformulated text 3: Quantitative analyst</vt:lpstr>
      <vt:lpstr>Student text 4: international Business Development Executive</vt:lpstr>
      <vt:lpstr>Student text 4: international Business Development Executive</vt:lpstr>
      <vt:lpstr>Student texts 5&amp;6: Quantitative Analyst /International Business Development Executive</vt:lpstr>
      <vt:lpstr>Student text 5: Quantitative Analyst</vt:lpstr>
      <vt:lpstr>Student text 5: Quantitative Analyst</vt:lpstr>
      <vt:lpstr>Revised Student text 5: Quantitative Analyst</vt:lpstr>
      <vt:lpstr>Student text 6: International Business Development Executive</vt:lpstr>
      <vt:lpstr>Revised Student text 6: International Business Development Executive</vt:lpstr>
      <vt:lpstr>Previous Student text a: Graduate financial analyst</vt:lpstr>
      <vt:lpstr>Reformulated text a: Graduate financial analyst</vt:lpstr>
      <vt:lpstr>Previous student text b: Graduate financial analyst</vt:lpstr>
      <vt:lpstr>Revised text b: Graduate financial analyst</vt:lpstr>
      <vt:lpstr>Previous student text c: Graduate financial analyst</vt:lpstr>
      <vt:lpstr>Revised student text c: Graduate financial analyst</vt:lpstr>
      <vt:lpstr>PowerPoint Presentation</vt:lpstr>
      <vt:lpstr>Which is more subtle?</vt:lpstr>
      <vt:lpstr>What if I don’t have the skill or knowledge or experience?</vt:lpstr>
      <vt:lpstr>What if I don’t have the skill or knowledge or experience?</vt:lpstr>
      <vt:lpstr>What if I don’t have the skill or knowledge or experience?</vt:lpstr>
      <vt:lpstr>What if I don’t have the skill or knowledge or experience? Previous Student text e: Data analyst</vt:lpstr>
      <vt:lpstr>Student text e: Data analyst</vt:lpstr>
      <vt:lpstr>Revised text e: Data analyst</vt:lpstr>
      <vt:lpstr>What impression do you get of the candidate?</vt:lpstr>
      <vt:lpstr>PowerPoint Presentation</vt:lpstr>
      <vt:lpstr>Graduate Financial Analyst</vt:lpstr>
      <vt:lpstr>Graduate Financial Analyst</vt:lpstr>
      <vt:lpstr>PowerPoint Presentation</vt:lpstr>
    </vt:vector>
  </TitlesOfParts>
  <Company>ISEG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impression does each sentence give of the person who wrote it?</dc:title>
  <dc:creator>ahenshall</dc:creator>
  <cp:lastModifiedBy>ANN HENSHALL</cp:lastModifiedBy>
  <cp:revision>137</cp:revision>
  <cp:lastPrinted>2018-03-14T11:28:45Z</cp:lastPrinted>
  <dcterms:created xsi:type="dcterms:W3CDTF">2011-03-02T15:54:05Z</dcterms:created>
  <dcterms:modified xsi:type="dcterms:W3CDTF">2019-03-12T12:00:39Z</dcterms:modified>
</cp:coreProperties>
</file>